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1" r:id="rId3"/>
    <p:sldId id="291" r:id="rId4"/>
    <p:sldId id="292" r:id="rId5"/>
    <p:sldId id="293" r:id="rId6"/>
    <p:sldId id="260" r:id="rId7"/>
    <p:sldId id="267" r:id="rId8"/>
    <p:sldId id="285" r:id="rId9"/>
    <p:sldId id="283" r:id="rId10"/>
    <p:sldId id="284" r:id="rId11"/>
    <p:sldId id="286" r:id="rId12"/>
    <p:sldId id="288" r:id="rId13"/>
    <p:sldId id="268" r:id="rId14"/>
    <p:sldId id="269" r:id="rId15"/>
    <p:sldId id="279" r:id="rId16"/>
    <p:sldId id="271" r:id="rId17"/>
    <p:sldId id="272" r:id="rId18"/>
    <p:sldId id="263" r:id="rId19"/>
    <p:sldId id="274" r:id="rId20"/>
    <p:sldId id="275" r:id="rId21"/>
    <p:sldId id="277" r:id="rId22"/>
    <p:sldId id="282" r:id="rId23"/>
    <p:sldId id="280" r:id="rId24"/>
    <p:sldId id="289" r:id="rId25"/>
    <p:sldId id="290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D7E2F1"/>
    <a:srgbClr val="497CBF"/>
    <a:srgbClr val="365F9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82" autoAdjust="0"/>
    <p:restoredTop sz="90143" autoAdjust="0"/>
  </p:normalViewPr>
  <p:slideViewPr>
    <p:cSldViewPr>
      <p:cViewPr>
        <p:scale>
          <a:sx n="75" d="100"/>
          <a:sy n="75" d="100"/>
        </p:scale>
        <p:origin x="-3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69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urij%20Stanngrad\AppData\Roaming\Microsoft\Excel\Extra%20figurs%20(version%201)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Yurij%20Stanngrad\AppData\Roaming\Microsoft\Excel\Extra%20figurs%20(version%201)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K:\Scientific%20Research%20Project\Verdediging\Extra%20figur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K:\Scientific%20Research%20Project\Verdediging\Extra%20figur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K:\Scientific%20Research%20Project\Verdediging\Extra%20figur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7"/>
  <c:chart>
    <c:title>
      <c:tx>
        <c:rich>
          <a:bodyPr/>
          <a:lstStyle/>
          <a:p>
            <a:pPr>
              <a:defRPr>
                <a:latin typeface="Calibri" pitchFamily="34" charset="0"/>
              </a:defRPr>
            </a:pPr>
            <a:r>
              <a:rPr lang="en-US">
                <a:latin typeface="Calibri" pitchFamily="34" charset="0"/>
              </a:rPr>
              <a:t>Perinatal Mortality ≥ 22 weeks</a:t>
            </a:r>
          </a:p>
        </c:rich>
      </c:tx>
    </c:title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C0000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002060"/>
              </a:solidFill>
            </c:spPr>
          </c:dPt>
          <c:cat>
            <c:strRef>
              <c:f>Blad1!$D$31:$D$33</c:f>
              <c:strCache>
                <c:ptCount val="3"/>
                <c:pt idx="0">
                  <c:v>antepartum death</c:v>
                </c:pt>
                <c:pt idx="1">
                  <c:v>intrapartum death</c:v>
                </c:pt>
                <c:pt idx="2">
                  <c:v>early neonatal mortality</c:v>
                </c:pt>
              </c:strCache>
            </c:strRef>
          </c:cat>
          <c:val>
            <c:numRef>
              <c:f>Blad1!$E$31:$E$33</c:f>
              <c:numCache>
                <c:formatCode>General</c:formatCode>
                <c:ptCount val="3"/>
                <c:pt idx="0">
                  <c:v>797</c:v>
                </c:pt>
                <c:pt idx="1">
                  <c:v>356</c:v>
                </c:pt>
                <c:pt idx="2">
                  <c:v>532</c:v>
                </c:pt>
              </c:numCache>
            </c:numRef>
          </c:val>
        </c:ser>
        <c:firstSliceAng val="0"/>
      </c:pieChart>
    </c:plotArea>
    <c:legend>
      <c:legendPos val="r"/>
      <c:txPr>
        <a:bodyPr/>
        <a:lstStyle/>
        <a:p>
          <a:pPr>
            <a:defRPr sz="1200" b="1">
              <a:latin typeface="Calibri" pitchFamily="34" charset="0"/>
            </a:defRPr>
          </a:pPr>
          <a:endParaRPr lang="nl-NL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7"/>
  <c:chart>
    <c:title>
      <c:tx>
        <c:rich>
          <a:bodyPr/>
          <a:lstStyle/>
          <a:p>
            <a:pPr>
              <a:defRPr>
                <a:latin typeface="Calibri" pitchFamily="34" charset="0"/>
              </a:defRPr>
            </a:pPr>
            <a:r>
              <a:rPr lang="en-US">
                <a:latin typeface="Calibri" pitchFamily="34" charset="0"/>
              </a:rPr>
              <a:t>Perinatal Mortality ≥ 22 weeks</a:t>
            </a:r>
          </a:p>
        </c:rich>
      </c:tx>
    </c:title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C00000"/>
              </a:solidFill>
            </c:spPr>
          </c:dPt>
          <c:dPt>
            <c:idx val="1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002060"/>
              </a:solidFill>
            </c:spPr>
          </c:dPt>
          <c:cat>
            <c:strRef>
              <c:f>Blad1!$D$31:$D$33</c:f>
              <c:strCache>
                <c:ptCount val="3"/>
                <c:pt idx="0">
                  <c:v>antepartum death</c:v>
                </c:pt>
                <c:pt idx="1">
                  <c:v>intrapartum death</c:v>
                </c:pt>
                <c:pt idx="2">
                  <c:v>early neonatal mortality</c:v>
                </c:pt>
              </c:strCache>
            </c:strRef>
          </c:cat>
          <c:val>
            <c:numRef>
              <c:f>Blad1!$E$31:$E$33</c:f>
              <c:numCache>
                <c:formatCode>General</c:formatCode>
                <c:ptCount val="3"/>
                <c:pt idx="0">
                  <c:v>797</c:v>
                </c:pt>
                <c:pt idx="1">
                  <c:v>356</c:v>
                </c:pt>
                <c:pt idx="2">
                  <c:v>532</c:v>
                </c:pt>
              </c:numCache>
            </c:numRef>
          </c:val>
        </c:ser>
        <c:firstSliceAng val="0"/>
      </c:pieChart>
    </c:plotArea>
    <c:legend>
      <c:legendPos val="r"/>
      <c:txPr>
        <a:bodyPr/>
        <a:lstStyle/>
        <a:p>
          <a:pPr>
            <a:defRPr sz="1200" b="1">
              <a:latin typeface="Calibri" pitchFamily="34" charset="0"/>
            </a:defRPr>
          </a:pPr>
          <a:endParaRPr lang="nl-NL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nl-NL"/>
  <c:style val="27"/>
  <c:chart>
    <c:title>
      <c:tx>
        <c:rich>
          <a:bodyPr/>
          <a:lstStyle/>
          <a:p>
            <a:pPr>
              <a:defRPr>
                <a:latin typeface="Calibri" pitchFamily="34" charset="0"/>
              </a:defRPr>
            </a:pPr>
            <a:r>
              <a:rPr lang="en-US" dirty="0" smtClean="0">
                <a:latin typeface="Calibri" pitchFamily="34" charset="0"/>
              </a:rPr>
              <a:t>Restricted Perinatal </a:t>
            </a:r>
            <a:r>
              <a:rPr lang="en-US" dirty="0">
                <a:latin typeface="Calibri" pitchFamily="34" charset="0"/>
              </a:rPr>
              <a:t>Mortality ≥ 37 weeks </a:t>
            </a:r>
            <a:r>
              <a:rPr lang="en-US" baseline="0" dirty="0">
                <a:latin typeface="Calibri" pitchFamily="34" charset="0"/>
              </a:rPr>
              <a:t>and &lt; 42 weeks</a:t>
            </a:r>
            <a:endParaRPr lang="en-US" dirty="0">
              <a:latin typeface="Calibri" pitchFamily="34" charset="0"/>
            </a:endParaRPr>
          </a:p>
        </c:rich>
      </c:tx>
    </c:title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002060"/>
              </a:solidFill>
            </c:spPr>
          </c:dPt>
          <c:cat>
            <c:strRef>
              <c:f>Blad1!$D$36:$D$37</c:f>
              <c:strCache>
                <c:ptCount val="2"/>
                <c:pt idx="0">
                  <c:v>intrapartum death</c:v>
                </c:pt>
                <c:pt idx="1">
                  <c:v>early neonatal mortality</c:v>
                </c:pt>
              </c:strCache>
            </c:strRef>
          </c:cat>
          <c:val>
            <c:numRef>
              <c:f>Blad1!$E$36:$E$37</c:f>
              <c:numCache>
                <c:formatCode>General</c:formatCode>
                <c:ptCount val="2"/>
                <c:pt idx="0">
                  <c:v>45.454545454545404</c:v>
                </c:pt>
                <c:pt idx="1">
                  <c:v>54.54545454545454</c:v>
                </c:pt>
              </c:numCache>
            </c:numRef>
          </c:val>
        </c:ser>
        <c:firstSliceAng val="0"/>
      </c:pieChart>
    </c:plotArea>
    <c:legend>
      <c:legendPos val="r"/>
      <c:txPr>
        <a:bodyPr/>
        <a:lstStyle/>
        <a:p>
          <a:pPr>
            <a:defRPr sz="1200" b="1">
              <a:latin typeface="Calibri" pitchFamily="34" charset="0"/>
            </a:defRPr>
          </a:pPr>
          <a:endParaRPr lang="nl-NL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6"/>
  <c:chart>
    <c:plotArea>
      <c:layout/>
      <c:barChart>
        <c:barDir val="bar"/>
        <c:grouping val="clustered"/>
        <c:ser>
          <c:idx val="0"/>
          <c:order val="0"/>
          <c:val>
            <c:numRef>
              <c:f>Blad1!$D$3</c:f>
              <c:numCache>
                <c:formatCode>General</c:formatCode>
                <c:ptCount val="1"/>
                <c:pt idx="0">
                  <c:v>764373</c:v>
                </c:pt>
              </c:numCache>
            </c:numRef>
          </c:val>
        </c:ser>
        <c:axId val="36026240"/>
        <c:axId val="36027776"/>
      </c:barChart>
      <c:catAx>
        <c:axId val="36026240"/>
        <c:scaling>
          <c:orientation val="minMax"/>
        </c:scaling>
        <c:delete val="1"/>
        <c:axPos val="l"/>
        <c:tickLblPos val="none"/>
        <c:crossAx val="36027776"/>
        <c:crosses val="autoZero"/>
        <c:auto val="1"/>
        <c:lblAlgn val="ctr"/>
        <c:lblOffset val="100"/>
      </c:catAx>
      <c:valAx>
        <c:axId val="36027776"/>
        <c:scaling>
          <c:orientation val="minMax"/>
          <c:max val="800000"/>
          <c:min val="0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400" b="1">
                <a:latin typeface="Calibri" pitchFamily="34" charset="0"/>
              </a:defRPr>
            </a:pPr>
            <a:endParaRPr lang="nl-NL"/>
          </a:p>
        </c:txPr>
        <c:crossAx val="36026240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nl-NL"/>
  <c:style val="27"/>
  <c:chart>
    <c:plotArea>
      <c:layout/>
      <c:barChart>
        <c:barDir val="bar"/>
        <c:grouping val="stacked"/>
        <c:ser>
          <c:idx val="0"/>
          <c:order val="0"/>
          <c:dPt>
            <c:idx val="0"/>
            <c:spPr>
              <a:solidFill>
                <a:srgbClr val="00B050"/>
              </a:solidFill>
            </c:spPr>
          </c:dPt>
          <c:val>
            <c:numRef>
              <c:f>Blad1!$E$3</c:f>
              <c:numCache>
                <c:formatCode>General</c:formatCode>
                <c:ptCount val="1"/>
                <c:pt idx="0">
                  <c:v>556225</c:v>
                </c:pt>
              </c:numCache>
            </c:numRef>
          </c:val>
        </c:ser>
        <c:ser>
          <c:idx val="1"/>
          <c:order val="1"/>
          <c:spPr>
            <a:solidFill>
              <a:srgbClr val="FFC000"/>
            </a:solidFill>
          </c:spPr>
          <c:val>
            <c:numRef>
              <c:f>Blad1!$F$3</c:f>
              <c:numCache>
                <c:formatCode>General</c:formatCode>
                <c:ptCount val="1"/>
                <c:pt idx="0">
                  <c:v>167862</c:v>
                </c:pt>
              </c:numCache>
            </c:numRef>
          </c:val>
        </c:ser>
        <c:ser>
          <c:idx val="2"/>
          <c:order val="2"/>
          <c:spPr>
            <a:solidFill>
              <a:srgbClr val="C00000"/>
            </a:solidFill>
          </c:spPr>
          <c:val>
            <c:numRef>
              <c:f>Blad1!$G$3</c:f>
              <c:numCache>
                <c:formatCode>General</c:formatCode>
                <c:ptCount val="1"/>
                <c:pt idx="0">
                  <c:v>40286</c:v>
                </c:pt>
              </c:numCache>
            </c:numRef>
          </c:val>
        </c:ser>
        <c:overlap val="100"/>
        <c:axId val="36458880"/>
        <c:axId val="36460416"/>
      </c:barChart>
      <c:catAx>
        <c:axId val="36458880"/>
        <c:scaling>
          <c:orientation val="minMax"/>
        </c:scaling>
        <c:delete val="1"/>
        <c:axPos val="l"/>
        <c:tickLblPos val="none"/>
        <c:crossAx val="36460416"/>
        <c:crosses val="autoZero"/>
        <c:auto val="1"/>
        <c:lblAlgn val="ctr"/>
        <c:lblOffset val="100"/>
      </c:catAx>
      <c:valAx>
        <c:axId val="36460416"/>
        <c:scaling>
          <c:orientation val="minMax"/>
          <c:max val="800000"/>
          <c:min val="0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400" b="1">
                <a:latin typeface="Calibri" pitchFamily="34" charset="0"/>
              </a:defRPr>
            </a:pPr>
            <a:endParaRPr lang="nl-NL"/>
          </a:p>
        </c:txPr>
        <c:crossAx val="36458880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041EAD-7BA0-463C-9892-C0D9AEB70B12}" type="datetime5">
              <a:rPr lang="en-US"/>
              <a:pPr>
                <a:defRPr/>
              </a:pPr>
              <a:t>22-Sep-09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707EB06-7AB9-463E-85CA-2F8DE5C2E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21AA6CA-07FA-4633-9B0E-6F1B75808807}" type="datetime5">
              <a:rPr lang="en-US"/>
              <a:pPr>
                <a:defRPr/>
              </a:pPr>
              <a:t>22-Sep-09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en-US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502B5E5-0F11-49B5-AB43-A9996BA6D1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16387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913FEF3-8AE7-4227-919B-1992E00FFB4C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16388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27BB14-E520-4183-A936-5805757089E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RISK OF DEATH GEBRUIKEN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The referral group has a higher risk of our outcome then the high-risk group, because we excluded births with congenital disorders. Births with congenital disorders are overly present in the high-risk group.</a:t>
            </a:r>
          </a:p>
        </p:txBody>
      </p:sp>
      <p:sp>
        <p:nvSpPr>
          <p:cNvPr id="40963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28A050-99B6-413C-88F3-E8E57AF33175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40964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E58F61-CE33-4BBC-9734-D2A94BB4D25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43011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AA3C94-A376-47A6-B993-1E3EDA11BF08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43012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C54E85-EFC2-4C72-B2CF-989667E9EBA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Weakness point 3: the time of change could also be important</a:t>
            </a:r>
          </a:p>
        </p:txBody>
      </p:sp>
      <p:sp>
        <p:nvSpPr>
          <p:cNvPr id="46083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5F3636-8FB7-4C58-8370-C0539A1D09F4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46084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AD4B53-F3F4-443F-90CD-D0124C86BBC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If you have no problems (continued low-risk) then there is no effect of travel time on the outcome measure. If problems occur (low-risk -&gt; high-risk) or when you start as high-risk there is an effect of travel time on the outcome measure.</a:t>
            </a:r>
          </a:p>
        </p:txBody>
      </p:sp>
      <p:sp>
        <p:nvSpPr>
          <p:cNvPr id="49155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D7FEEFE-E57D-4D6A-A3D9-CF41BB7ECA60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49156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22076C-2385-400D-A901-E461E7E9D39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b="1" smtClean="0">
                <a:solidFill>
                  <a:srgbClr val="C00000"/>
                </a:solidFill>
              </a:rPr>
              <a:t>BACKUP SLIDE, THIS SLIDE WILL NOT BE USED IN THE PRESENTATION</a:t>
            </a:r>
          </a:p>
        </p:txBody>
      </p:sp>
      <p:sp>
        <p:nvSpPr>
          <p:cNvPr id="52227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A6221A-A9E9-4B97-9F48-5B9F7CFF2030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52228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245631-99FA-473A-99D5-9C7F518EBEC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b="1" smtClean="0">
                <a:solidFill>
                  <a:srgbClr val="C00000"/>
                </a:solidFill>
              </a:rPr>
              <a:t>BACKUP SLIDE, THIS SLIDE WILL NOT BE USED IN THE PRESENTATION</a:t>
            </a:r>
          </a:p>
        </p:txBody>
      </p:sp>
      <p:sp>
        <p:nvSpPr>
          <p:cNvPr id="54275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A0995A-DDEC-44DF-9F5F-7798B5250604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54276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6F4227-26C9-4E9C-BBFF-E2643D6AD6A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b="1" smtClean="0">
                <a:solidFill>
                  <a:srgbClr val="C00000"/>
                </a:solidFill>
              </a:rPr>
              <a:t>BACKUP SLIDE, THIS SLIDE WILL NOT BE USED IN THE PRESENTATION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6323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D0FCC90-DFA8-4630-A389-0C55F6153577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56324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1A1E97-085F-4FAA-9ADC-75C24081362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22531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05798B-BCD4-4A0E-9086-B23EE297D218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22532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0144EB-1720-427E-8FAC-89F38F3ACE1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25603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904E8A9-1959-4775-9277-E9B4545E5B5F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25604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A1A2A0A-56B0-48D5-84F7-15906562CBB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27651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A2DDAB-7F91-4C7F-8D9A-D322CF62D724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27652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21FFDA5-8A33-45EE-92B5-3A064BA57B9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29699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AD870CC-ADD8-4651-9E05-EBEFA32ABB1E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29700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B76808-919B-4C5B-BF0A-4540CC83576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NL" smtClean="0"/>
          </a:p>
        </p:txBody>
      </p:sp>
      <p:sp>
        <p:nvSpPr>
          <p:cNvPr id="31747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084F38-C780-4ADE-9D66-668F4EF4605D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31748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AB80B4-BEAA-4D95-9425-82E20B34E80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We have the determinant </a:t>
            </a:r>
            <a:r>
              <a:rPr lang="en-US" b="1" smtClean="0"/>
              <a:t>TRAVEL TIME (1)</a:t>
            </a:r>
            <a:r>
              <a:rPr lang="en-US" smtClean="0"/>
              <a:t> and the outcome measure </a:t>
            </a:r>
            <a:r>
              <a:rPr lang="en-US" b="1" smtClean="0"/>
              <a:t>RESTRICTED PERINATAL MORTALITY (2)</a:t>
            </a:r>
            <a:r>
              <a:rPr lang="en-US" smtClean="0"/>
              <a:t>, we would like to know if there is any </a:t>
            </a:r>
            <a:r>
              <a:rPr lang="en-US" b="1" smtClean="0"/>
              <a:t>RELATIONSHIP/ASSOCIATION (3)</a:t>
            </a:r>
            <a:r>
              <a:rPr lang="en-US" smtClean="0"/>
              <a:t> between these two.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However some factors may influence the possible association, which are called confounders. Let’s have a look at potential confounders which are known from the literature. </a:t>
            </a:r>
            <a:r>
              <a:rPr lang="en-US" b="1" smtClean="0"/>
              <a:t>MATERNAL AGE (4) </a:t>
            </a:r>
            <a:r>
              <a:rPr lang="en-US" smtClean="0"/>
              <a:t>has an </a:t>
            </a:r>
            <a:r>
              <a:rPr lang="en-US" b="1" smtClean="0"/>
              <a:t>INFLUENCE (5) </a:t>
            </a:r>
            <a:r>
              <a:rPr lang="en-US" smtClean="0"/>
              <a:t>on restricted perinatal mortality. As previous research has shown that travel time is also </a:t>
            </a:r>
            <a:r>
              <a:rPr lang="en-US" b="1" smtClean="0"/>
              <a:t>RELATED (6) </a:t>
            </a:r>
            <a:r>
              <a:rPr lang="en-US" smtClean="0"/>
              <a:t>to maternal age.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Continue with all other confounders.</a:t>
            </a:r>
          </a:p>
        </p:txBody>
      </p:sp>
      <p:sp>
        <p:nvSpPr>
          <p:cNvPr id="33795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5F16F71-902C-425B-A4A9-995856E11BED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33796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D3E147D-C6C5-4E65-8711-F9E90AB6054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There are differences in women who travelled at least 20 minutes per region, let’s have a look at the distribution of travel time per four digit postcode</a:t>
            </a:r>
          </a:p>
        </p:txBody>
      </p:sp>
      <p:sp>
        <p:nvSpPr>
          <p:cNvPr id="35843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5E187E-E727-4628-A7D5-56DEA8BA2C22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35844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C3E41F6-50B2-4B26-9010-7ECB6EB6B73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jdelijke aanduiding voor dia-afbeelding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RISK OF DEATH GEBRUIKEN</a:t>
            </a:r>
          </a:p>
          <a:p>
            <a:pPr>
              <a:spcBef>
                <a:spcPct val="0"/>
              </a:spcBef>
            </a:pPr>
            <a:endParaRPr lang="en-US" smtClean="0"/>
          </a:p>
          <a:p>
            <a:pPr>
              <a:spcBef>
                <a:spcPct val="0"/>
              </a:spcBef>
            </a:pPr>
            <a:r>
              <a:rPr lang="en-US" smtClean="0"/>
              <a:t>Explain odds ratios, when women travelling at least 20 minutes they have an increased risk of restricted perinatal mortality, their risk increases with 26%. One category is set as reference, all the other categories are compared to the reference category. OR’s lower than 1 indicate a decrease, OR’s higher than 1 indicate an increase. OR’s equal to 1 indicate no effect.</a:t>
            </a:r>
          </a:p>
        </p:txBody>
      </p:sp>
      <p:sp>
        <p:nvSpPr>
          <p:cNvPr id="37891" name="Tijdelijke aanduiding voor datum 3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3B76EA4-4EF6-49B3-BC89-04B91D3D02EF}" type="datetime5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22-Sep-09</a:t>
            </a:fld>
            <a:endParaRPr lang="en-US"/>
          </a:p>
        </p:txBody>
      </p:sp>
      <p:sp>
        <p:nvSpPr>
          <p:cNvPr id="37892" name="Tijdelijke aanduiding voor dianumm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9FF833D-A2C1-4B63-825E-FFBADACD543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" name="Rechthoek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 cap="small" baseline="0">
                <a:latin typeface="Calibri" pitchFamily="34" charset="0"/>
              </a:defRPr>
            </a:lvl1pPr>
            <a:extLst/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 baseline="0">
                <a:solidFill>
                  <a:srgbClr val="FFFFFF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GB" noProof="0" dirty="0" smtClean="0"/>
              <a:t>Klik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het </a:t>
            </a:r>
            <a:r>
              <a:rPr lang="en-GB" noProof="0" dirty="0" err="1" smtClean="0"/>
              <a:t>opmaakprofiel</a:t>
            </a:r>
            <a:r>
              <a:rPr lang="en-GB" noProof="0" dirty="0" smtClean="0"/>
              <a:t> van de </a:t>
            </a:r>
            <a:r>
              <a:rPr lang="en-GB" noProof="0" dirty="0" err="1" smtClean="0"/>
              <a:t>modelondertitel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/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335A79A3-1E06-4AAF-8616-D6E2395585A6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8214A-5221-454F-A558-F1521474BE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B56DC-391D-4709-B564-8E8DEB02BBEC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1C059-8AFD-4C6C-A8CD-B1B0F7F7E7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hthoek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35F2B-1B75-45AA-82FD-19844F6DBBEE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5BACA-B462-415E-A3B6-429796F7FE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lvl1pPr>
              <a:defRPr cap="small" baseline="0">
                <a:latin typeface="Calibri" pitchFamily="34" charset="0"/>
              </a:defRPr>
            </a:lvl1pPr>
            <a:extLst/>
          </a:lstStyle>
          <a:p>
            <a:r>
              <a:rPr lang="en-GB" noProof="0" dirty="0" smtClean="0"/>
              <a:t>Klik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stijl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bg1">
                  <a:lumMod val="10000"/>
                </a:schemeClr>
              </a:buClr>
              <a:defRPr baseline="0">
                <a:latin typeface="Calibri" pitchFamily="34" charset="0"/>
              </a:defRPr>
            </a:lvl1pPr>
            <a:lvl2pPr>
              <a:buClr>
                <a:schemeClr val="bg1">
                  <a:lumMod val="25000"/>
                </a:schemeClr>
              </a:buClr>
              <a:defRPr baseline="0">
                <a:latin typeface="Calibri" pitchFamily="34" charset="0"/>
              </a:defRPr>
            </a:lvl2pPr>
            <a:lvl3pPr>
              <a:buClr>
                <a:schemeClr val="bg1">
                  <a:lumMod val="50000"/>
                </a:schemeClr>
              </a:buClr>
              <a:defRPr baseline="0">
                <a:latin typeface="Calibri" pitchFamily="34" charset="0"/>
              </a:defRPr>
            </a:lvl3pPr>
            <a:lvl4pPr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  <a:extLst/>
          </a:lstStyle>
          <a:p>
            <a:pPr lvl="0"/>
            <a:r>
              <a:rPr lang="en-GB" noProof="0" dirty="0" smtClean="0"/>
              <a:t>Klik </a:t>
            </a:r>
            <a:r>
              <a:rPr lang="en-GB" noProof="0" dirty="0" err="1" smtClean="0"/>
              <a:t>om</a:t>
            </a:r>
            <a:r>
              <a:rPr lang="en-GB" noProof="0" dirty="0" smtClean="0"/>
              <a:t> de </a:t>
            </a:r>
            <a:r>
              <a:rPr lang="en-GB" noProof="0" dirty="0" err="1" smtClean="0"/>
              <a:t>modelstijlen</a:t>
            </a:r>
            <a:r>
              <a:rPr lang="en-GB" noProof="0" dirty="0" smtClean="0"/>
              <a:t> </a:t>
            </a:r>
            <a:r>
              <a:rPr lang="en-GB" noProof="0" dirty="0" err="1" smtClean="0"/>
              <a:t>te</a:t>
            </a:r>
            <a:r>
              <a:rPr lang="en-GB" noProof="0" dirty="0" smtClean="0"/>
              <a:t> </a:t>
            </a:r>
            <a:r>
              <a:rPr lang="en-GB" noProof="0" dirty="0" err="1" smtClean="0"/>
              <a:t>bewerken</a:t>
            </a:r>
            <a:endParaRPr lang="en-GB" noProof="0" dirty="0" smtClean="0"/>
          </a:p>
          <a:p>
            <a:pPr lvl="1"/>
            <a:r>
              <a:rPr lang="en-GB" noProof="0" dirty="0" smtClean="0"/>
              <a:t>Tweede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smtClean="0"/>
              <a:t>Derde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Vijfde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Calibri" pitchFamily="34" charset="0"/>
              </a:defRPr>
            </a:lvl1pPr>
          </a:lstStyle>
          <a:p>
            <a:pPr>
              <a:defRPr/>
            </a:pPr>
            <a:fld id="{69A1C1F0-882D-4A86-A412-E1F991C43D25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360987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072438" y="6477000"/>
            <a:ext cx="865187" cy="274638"/>
          </a:xfrm>
        </p:spPr>
        <p:txBody>
          <a:bodyPr/>
          <a:lstStyle>
            <a:lvl1pPr>
              <a:defRPr b="1" smtClean="0">
                <a:latin typeface="Calibri" pitchFamily="34" charset="0"/>
              </a:defRPr>
            </a:lvl1pPr>
          </a:lstStyle>
          <a:p>
            <a:pPr>
              <a:defRPr/>
            </a:pPr>
            <a:fld id="{376E97C7-E16B-4422-B668-9282B86DF58B}" type="slidenum">
              <a:rPr lang="en-US"/>
              <a:pPr>
                <a:defRPr/>
              </a:pPr>
              <a:t>‹#›</a:t>
            </a:fld>
            <a:r>
              <a:rPr lang="en-US" dirty="0"/>
              <a:t> of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hthoek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860F7-8D47-498B-8EFD-78F89FA03B98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0DF71-C615-4DCE-A4C7-4F50AE0AE6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A7D11-8D89-4870-B312-3A9A6F58DCAF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8CFE9-1668-4302-9CA9-E8F545F7C8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7AD67-39E0-46FA-8D1D-3CB5B97DE82D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67301-6B64-4EEB-912E-FC2D91C0AD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4F68A-9567-4D5D-83F1-6150A0BDBCE8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1BDFE-755D-4044-AA59-A426FA96A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6F167-B62C-4B53-B070-52C2B9D97063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A4501-80C4-40A5-A88B-DB18B02A92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hthoek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9E6C4-1980-4059-AAB0-AE859D9DFCDF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8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1793A-ABEA-418C-89CE-87746B8C7D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hthoek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nl-NL" noProof="0" dirty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9B6AF-0BEE-4485-8A1F-95A081BEA513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8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 dirty="0"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3F147-5BBA-4C29-B2D3-F595ACEFD6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hthoek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029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53352E0-58CA-4201-8291-ED3AF2F099E6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4CD676D-38C5-4D05-8062-BFAD58932F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8" r:id="rId4"/>
    <p:sldLayoutId id="2147483669" r:id="rId5"/>
    <p:sldLayoutId id="2147483670" r:id="rId6"/>
    <p:sldLayoutId id="2147483675" r:id="rId7"/>
    <p:sldLayoutId id="2147483676" r:id="rId8"/>
    <p:sldLayoutId id="2147483677" r:id="rId9"/>
    <p:sldLayoutId id="2147483671" r:id="rId10"/>
    <p:sldLayoutId id="2147483678" r:id="rId11"/>
  </p:sldLayoutIdLst>
  <p:hf hdr="0" ftr="0"/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84B2E7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84B2E7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84B2E7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84B2E7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84B2E7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84B2E7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84B2E7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84B2E7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84B2E7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76923C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5F0060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548DD4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500188"/>
          </a:xfrm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GB" sz="1800" b="1" cap="small" dirty="0" smtClean="0">
                <a:solidFill>
                  <a:srgbClr val="FFC000"/>
                </a:solidFill>
              </a:rPr>
              <a:t>Master Medical Informatics</a:t>
            </a:r>
            <a:endParaRPr lang="en-GB" sz="1800" b="1" cap="small" dirty="0">
              <a:solidFill>
                <a:srgbClr val="FFC000"/>
              </a:solidFill>
            </a:endParaRPr>
          </a:p>
        </p:txBody>
      </p:sp>
      <p:pic>
        <p:nvPicPr>
          <p:cNvPr id="15362" name="Afbeelding 5" descr="Front.png"/>
          <p:cNvPicPr>
            <a:picLocks noChangeAspect="1"/>
          </p:cNvPicPr>
          <p:nvPr/>
        </p:nvPicPr>
        <p:blipFill>
          <a:blip r:embed="rId3"/>
          <a:srcRect b="3125"/>
          <a:stretch>
            <a:fillRect/>
          </a:stretch>
        </p:blipFill>
        <p:spPr bwMode="auto">
          <a:xfrm>
            <a:off x="1922463" y="214313"/>
            <a:ext cx="5299075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0" y="0"/>
            <a:ext cx="2214563" cy="6858000"/>
          </a:xfrm>
          <a:prstGeom prst="rect">
            <a:avLst/>
          </a:prstGeom>
          <a:solidFill>
            <a:schemeClr val="tx1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hthoek 8"/>
          <p:cNvSpPr/>
          <p:nvPr/>
        </p:nvSpPr>
        <p:spPr>
          <a:xfrm>
            <a:off x="2214563" y="0"/>
            <a:ext cx="4786312" cy="428625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hthoek 7"/>
          <p:cNvSpPr/>
          <p:nvPr/>
        </p:nvSpPr>
        <p:spPr>
          <a:xfrm>
            <a:off x="6929438" y="0"/>
            <a:ext cx="2214562" cy="6858000"/>
          </a:xfrm>
          <a:prstGeom prst="rect">
            <a:avLst/>
          </a:prstGeom>
          <a:solidFill>
            <a:schemeClr val="tx1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85794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rgbClr val="D7E2F1"/>
                </a:solidFill>
              </a:rPr>
              <a:t>Travel Time </a:t>
            </a:r>
            <a:r>
              <a:rPr lang="en-GB" sz="3200" dirty="0" smtClean="0">
                <a:solidFill>
                  <a:schemeClr val="tx1">
                    <a:lumMod val="25000"/>
                  </a:schemeClr>
                </a:solidFill>
              </a:rPr>
              <a:t>and Intrapartum and Neonat</a:t>
            </a:r>
            <a:r>
              <a:rPr lang="en-GB" sz="3200" dirty="0" smtClean="0">
                <a:solidFill>
                  <a:srgbClr val="D7E2F1"/>
                </a:solidFill>
              </a:rPr>
              <a:t>al</a:t>
            </a:r>
            <a:r>
              <a:rPr lang="en-GB" sz="3200" dirty="0" smtClean="0">
                <a:solidFill>
                  <a:schemeClr val="tx1">
                    <a:lumMod val="25000"/>
                  </a:schemeClr>
                </a:solidFill>
              </a:rPr>
              <a:t> </a:t>
            </a:r>
            <a:r>
              <a:rPr lang="en-GB" sz="3200" dirty="0" smtClean="0">
                <a:solidFill>
                  <a:srgbClr val="D7E2F1"/>
                </a:solidFill>
              </a:rPr>
              <a:t>mortality</a:t>
            </a:r>
            <a:r>
              <a:rPr lang="en-GB" sz="3200" dirty="0" smtClean="0">
                <a:solidFill>
                  <a:schemeClr val="tx1">
                    <a:lumMod val="25000"/>
                  </a:schemeClr>
                </a:solidFill>
              </a:rPr>
              <a:t> in Term Deliveries</a:t>
            </a:r>
            <a:endParaRPr lang="en-GB" sz="3200" dirty="0">
              <a:solidFill>
                <a:schemeClr val="tx1">
                  <a:lumMod val="25000"/>
                </a:schemeClr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0" y="4365034"/>
            <a:ext cx="2214546" cy="249299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>
                <a:rot lat="0" lon="0" rev="4800000"/>
              </a:lightRig>
            </a:scene3d>
            <a:sp3d>
              <a:bevelT w="50800" h="10160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FFC000"/>
                </a:solidFill>
                <a:latin typeface="Calibri" pitchFamily="34" charset="0"/>
                <a:ea typeface="+mj-ea"/>
                <a:cs typeface="+mj-cs"/>
              </a:rPr>
              <a:t>Student: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Mark de Groot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cap="small" dirty="0">
              <a:solidFill>
                <a:srgbClr val="D7E2F1"/>
              </a:solidFill>
              <a:latin typeface="Calibri" pitchFamily="34" charset="0"/>
              <a:ea typeface="+mj-ea"/>
              <a:cs typeface="+mj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FFC000"/>
                </a:solidFill>
                <a:latin typeface="Calibri" pitchFamily="34" charset="0"/>
                <a:ea typeface="+mj-ea"/>
                <a:cs typeface="+mj-cs"/>
              </a:rPr>
              <a:t>Tutor: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Dr. Kitty J. </a:t>
            </a:r>
            <a:r>
              <a:rPr lang="en-GB" b="1" cap="small" dirty="0" err="1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Jager</a:t>
            </a:r>
            <a:endParaRPr lang="en-GB" b="1" cap="small" dirty="0">
              <a:solidFill>
                <a:srgbClr val="D7E2F1"/>
              </a:solidFill>
              <a:latin typeface="Calibri" pitchFamily="34" charset="0"/>
              <a:ea typeface="+mj-ea"/>
              <a:cs typeface="+mj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b="1" cap="small" dirty="0">
              <a:solidFill>
                <a:srgbClr val="D7E2F1"/>
              </a:solidFill>
              <a:latin typeface="Calibri" pitchFamily="34" charset="0"/>
              <a:ea typeface="+mj-ea"/>
              <a:cs typeface="+mj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FFC000"/>
                </a:solidFill>
                <a:latin typeface="Calibri" pitchFamily="34" charset="0"/>
                <a:ea typeface="+mj-ea"/>
                <a:cs typeface="+mj-cs"/>
              </a:rPr>
              <a:t>Mentor: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Dr. Anita C.J. </a:t>
            </a:r>
            <a:r>
              <a:rPr lang="en-GB" b="1" cap="small" dirty="0" err="1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Ravelli</a:t>
            </a:r>
            <a:endParaRPr lang="en-GB" b="1" cap="small" dirty="0">
              <a:solidFill>
                <a:srgbClr val="D7E2F1"/>
              </a:solidFill>
              <a:latin typeface="Calibri" pitchFamily="34" charset="0"/>
              <a:ea typeface="+mj-ea"/>
              <a:cs typeface="+mj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latin typeface="+mn-lt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29454" y="4657422"/>
            <a:ext cx="2214546" cy="220060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>
                <a:rot lat="0" lon="0" rev="4800000"/>
              </a:lightRig>
            </a:scene3d>
            <a:sp3d>
              <a:bevelT w="50800" h="10160"/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FFC000"/>
                </a:solidFill>
                <a:latin typeface="Calibri" pitchFamily="34" charset="0"/>
                <a:ea typeface="+mj-ea"/>
                <a:cs typeface="+mj-cs"/>
              </a:rPr>
              <a:t>Advisors: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Miranda Tromp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Martine </a:t>
            </a:r>
            <a:r>
              <a:rPr lang="en-GB" b="1" cap="small" dirty="0" err="1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Eskes</a:t>
            </a:r>
            <a:endParaRPr lang="en-GB" b="1" cap="small" dirty="0">
              <a:solidFill>
                <a:srgbClr val="D7E2F1"/>
              </a:solidFill>
              <a:latin typeface="Calibri" pitchFamily="34" charset="0"/>
              <a:ea typeface="+mj-ea"/>
              <a:cs typeface="+mj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Greta </a:t>
            </a:r>
            <a:r>
              <a:rPr lang="en-GB" b="1" cap="small" dirty="0" err="1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Rijninks</a:t>
            </a:r>
            <a:r>
              <a:rPr lang="en-GB" b="1" cap="small" dirty="0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-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   van </a:t>
            </a:r>
            <a:r>
              <a:rPr lang="en-GB" b="1" cap="small" dirty="0" err="1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Driel</a:t>
            </a:r>
            <a:endParaRPr lang="en-GB" b="1" cap="small" dirty="0">
              <a:solidFill>
                <a:srgbClr val="D7E2F1"/>
              </a:solidFill>
              <a:latin typeface="Calibri" pitchFamily="34" charset="0"/>
              <a:ea typeface="+mj-ea"/>
              <a:cs typeface="+mj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Jan </a:t>
            </a:r>
            <a:r>
              <a:rPr lang="en-GB" b="1" cap="small" dirty="0" err="1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Jaap</a:t>
            </a:r>
            <a:r>
              <a:rPr lang="en-GB" b="1" cap="small" dirty="0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 </a:t>
            </a:r>
            <a:r>
              <a:rPr lang="en-GB" b="1" cap="small" dirty="0" err="1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Erwich</a:t>
            </a:r>
            <a:endParaRPr lang="en-GB" b="1" cap="small" dirty="0">
              <a:solidFill>
                <a:srgbClr val="D7E2F1"/>
              </a:solidFill>
              <a:latin typeface="Calibri" pitchFamily="34" charset="0"/>
              <a:ea typeface="+mj-ea"/>
              <a:cs typeface="+mj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cap="small" dirty="0" err="1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Ameen</a:t>
            </a:r>
            <a:r>
              <a:rPr lang="en-GB" b="1" cap="small" dirty="0">
                <a:solidFill>
                  <a:srgbClr val="D7E2F1"/>
                </a:solidFill>
                <a:latin typeface="Calibri" pitchFamily="34" charset="0"/>
                <a:ea typeface="+mj-ea"/>
                <a:cs typeface="+mj-cs"/>
              </a:rPr>
              <a:t> Abu-Hanna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Methodology – Exclusion Criteria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Births with congenital disorders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GB" dirty="0" smtClean="0"/>
              <a:t>N = 23,560; 2.1%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Records without postcode information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GB" dirty="0" smtClean="0"/>
              <a:t>N = 11,122; 1.0%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Records without information about the location of labour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GB" dirty="0" smtClean="0"/>
              <a:t>N = 6,762; 0.6%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Waddeneilanden population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GB" dirty="0" smtClean="0"/>
              <a:t>N = 741; 0.1%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Resulted in a dataset comprising singleton term births (2000-2006)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GB" dirty="0" smtClean="0"/>
              <a:t>N = 1,056,073</a:t>
            </a:r>
          </a:p>
        </p:txBody>
      </p:sp>
      <p:sp>
        <p:nvSpPr>
          <p:cNvPr id="5" name="PIJL-RECHTS 4"/>
          <p:cNvSpPr/>
          <p:nvPr/>
        </p:nvSpPr>
        <p:spPr>
          <a:xfrm>
            <a:off x="142844" y="5214950"/>
            <a:ext cx="714380" cy="428628"/>
          </a:xfrm>
          <a:prstGeom prst="rightArrow">
            <a:avLst/>
          </a:prstGeom>
          <a:solidFill>
            <a:schemeClr val="bg1">
              <a:lumMod val="1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Methodology – Travel Time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Travel time [TT]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GB" dirty="0" smtClean="0"/>
              <a:t>Fastest route between two points, taking into account the Dutch road network system, its features and restrictions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None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Travel time to actual healthcare centre [TAC]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GB" dirty="0" smtClean="0"/>
              <a:t>TT from a woman’s 4DP to the 4DP of the actual hospital of labour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Calculated with ArcGIS/Drive Time Matrix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Methodology – All Confounders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2770" name="Tekstvak 34"/>
          <p:cNvSpPr txBox="1">
            <a:spLocks noChangeArrowheads="1"/>
          </p:cNvSpPr>
          <p:nvPr/>
        </p:nvSpPr>
        <p:spPr bwMode="auto">
          <a:xfrm>
            <a:off x="714375" y="5143500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nl-NL">
              <a:latin typeface="Corbel" pitchFamily="34" charset="0"/>
            </a:endParaRPr>
          </a:p>
        </p:txBody>
      </p:sp>
      <p:sp>
        <p:nvSpPr>
          <p:cNvPr id="53" name="Rechthoek 52"/>
          <p:cNvSpPr/>
          <p:nvPr/>
        </p:nvSpPr>
        <p:spPr>
          <a:xfrm>
            <a:off x="428596" y="2214554"/>
            <a:ext cx="2357454" cy="1571636"/>
          </a:xfrm>
          <a:prstGeom prst="rect">
            <a:avLst/>
          </a:prstGeom>
          <a:solidFill>
            <a:schemeClr val="bg1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4800000"/>
            </a:lightRig>
          </a:scene3d>
          <a:sp3d>
            <a:bevelT w="1016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>
              <a:bevelT w="50800" h="1016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cap="small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Travel Time</a:t>
            </a:r>
            <a:endParaRPr lang="en-US" sz="2400" b="1" cap="small" dirty="0">
              <a:solidFill>
                <a:schemeClr val="tx2">
                  <a:lumMod val="20000"/>
                  <a:lumOff val="80000"/>
                </a:schemeClr>
              </a:solidFill>
              <a:latin typeface="Calibri" pitchFamily="34" charset="0"/>
            </a:endParaRPr>
          </a:p>
        </p:txBody>
      </p:sp>
      <p:sp>
        <p:nvSpPr>
          <p:cNvPr id="56" name="Rechthoek 55"/>
          <p:cNvSpPr/>
          <p:nvPr/>
        </p:nvSpPr>
        <p:spPr>
          <a:xfrm>
            <a:off x="6357950" y="2285992"/>
            <a:ext cx="2357454" cy="1571636"/>
          </a:xfrm>
          <a:prstGeom prst="rect">
            <a:avLst/>
          </a:prstGeom>
          <a:solidFill>
            <a:schemeClr val="bg1">
              <a:lumMod val="1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4800000"/>
            </a:lightRig>
          </a:scene3d>
          <a:sp3d>
            <a:bevelT w="1016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>
              <a:bevelT w="50800" h="1016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cap="small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Restricted Perinatal Mortality</a:t>
            </a:r>
            <a:endParaRPr lang="en-US" sz="2400" b="1" cap="small" dirty="0">
              <a:solidFill>
                <a:schemeClr val="tx2">
                  <a:lumMod val="20000"/>
                  <a:lumOff val="80000"/>
                </a:schemeClr>
              </a:solidFill>
              <a:latin typeface="Calibri" pitchFamily="34" charset="0"/>
            </a:endParaRPr>
          </a:p>
        </p:txBody>
      </p:sp>
      <p:sp>
        <p:nvSpPr>
          <p:cNvPr id="58" name="PIJL-RECHTS 57"/>
          <p:cNvSpPr/>
          <p:nvPr/>
        </p:nvSpPr>
        <p:spPr>
          <a:xfrm>
            <a:off x="3071802" y="2714620"/>
            <a:ext cx="2928958" cy="500066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4800000"/>
            </a:lightRig>
          </a:scene3d>
          <a:sp3d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latin typeface="Calibri" pitchFamily="34" charset="0"/>
              </a:rPr>
              <a:t>Association?</a:t>
            </a:r>
            <a:endParaRPr lang="en-US" b="1" cap="small" dirty="0">
              <a:latin typeface="Calibri" pitchFamily="34" charset="0"/>
            </a:endParaRPr>
          </a:p>
        </p:txBody>
      </p:sp>
      <p:sp>
        <p:nvSpPr>
          <p:cNvPr id="64" name="Rechthoek 63"/>
          <p:cNvSpPr/>
          <p:nvPr/>
        </p:nvSpPr>
        <p:spPr>
          <a:xfrm>
            <a:off x="2857488" y="4286256"/>
            <a:ext cx="2990872" cy="200026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4800000"/>
            </a:lightRig>
          </a:scene3d>
          <a:sp3d>
            <a:bevelT w="1016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3d>
              <a:bevelT w="50800" h="1016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cap="small" dirty="0">
                <a:solidFill>
                  <a:schemeClr val="tx1"/>
                </a:solidFill>
                <a:latin typeface="Calibri" pitchFamily="34" charset="0"/>
              </a:rPr>
              <a:t>Maternal Age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cap="small" dirty="0">
                <a:solidFill>
                  <a:schemeClr val="tx1"/>
                </a:solidFill>
                <a:latin typeface="Calibri" pitchFamily="34" charset="0"/>
              </a:rPr>
              <a:t>Parity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cap="small" dirty="0">
                <a:solidFill>
                  <a:schemeClr val="tx1"/>
                </a:solidFill>
                <a:latin typeface="Calibri" pitchFamily="34" charset="0"/>
              </a:rPr>
              <a:t>Ethnicity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cap="small" dirty="0">
                <a:solidFill>
                  <a:schemeClr val="tx1"/>
                </a:solidFill>
                <a:latin typeface="Calibri" pitchFamily="34" charset="0"/>
              </a:rPr>
              <a:t>Socio-Economic Status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cap="small" dirty="0">
                <a:solidFill>
                  <a:schemeClr val="tx1"/>
                </a:solidFill>
                <a:latin typeface="Calibri" pitchFamily="34" charset="0"/>
              </a:rPr>
              <a:t>Pregnancy Duration</a:t>
            </a:r>
          </a:p>
        </p:txBody>
      </p:sp>
      <p:sp>
        <p:nvSpPr>
          <p:cNvPr id="69" name="PIJL-RECHTS 68"/>
          <p:cNvSpPr/>
          <p:nvPr/>
        </p:nvSpPr>
        <p:spPr>
          <a:xfrm rot="19726769">
            <a:off x="5905957" y="4368901"/>
            <a:ext cx="2112474" cy="500066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4800000"/>
            </a:lightRig>
          </a:scene3d>
          <a:sp3d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cap="small" dirty="0">
                <a:latin typeface="Calibri" pitchFamily="34" charset="0"/>
              </a:rPr>
              <a:t>Influences</a:t>
            </a:r>
            <a:endParaRPr lang="en-US" b="1" cap="small" dirty="0">
              <a:latin typeface="Calibri" pitchFamily="34" charset="0"/>
            </a:endParaRPr>
          </a:p>
        </p:txBody>
      </p:sp>
      <p:sp>
        <p:nvSpPr>
          <p:cNvPr id="11" name="PIJL-LINKS en -RECHTS 10"/>
          <p:cNvSpPr/>
          <p:nvPr/>
        </p:nvSpPr>
        <p:spPr>
          <a:xfrm rot="2346451">
            <a:off x="539240" y="4537545"/>
            <a:ext cx="2333412" cy="500066"/>
          </a:xfrm>
          <a:prstGeom prst="leftRightArrow">
            <a:avLst/>
          </a:prstGeom>
          <a:solidFill>
            <a:schemeClr val="tx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>
                <a:solidFill>
                  <a:srgbClr val="D7E2F1"/>
                </a:solidFill>
                <a:latin typeface="Calibri" pitchFamily="34" charset="0"/>
              </a:rPr>
              <a:t>ASSOCIATION</a:t>
            </a:r>
            <a:endParaRPr lang="en-US">
              <a:solidFill>
                <a:srgbClr val="D7E2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NL4P_2000-2006_Time_11jun_SCRIPTIE.png"/>
          <p:cNvPicPr>
            <a:picLocks noChangeAspect="1" noChangeArrowheads="1"/>
          </p:cNvPicPr>
          <p:nvPr/>
        </p:nvPicPr>
        <p:blipFill>
          <a:blip r:embed="rId3"/>
          <a:srcRect t="10126"/>
          <a:stretch>
            <a:fillRect/>
          </a:stretch>
        </p:blipFill>
        <p:spPr bwMode="auto">
          <a:xfrm>
            <a:off x="4572000" y="1055688"/>
            <a:ext cx="4572000" cy="580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ep 9"/>
          <p:cNvGrpSpPr>
            <a:grpSpLocks/>
          </p:cNvGrpSpPr>
          <p:nvPr/>
        </p:nvGrpSpPr>
        <p:grpSpPr bwMode="auto">
          <a:xfrm>
            <a:off x="5214938" y="1071563"/>
            <a:ext cx="3357562" cy="3643312"/>
            <a:chOff x="2428860" y="0"/>
            <a:chExt cx="4357718" cy="4286256"/>
          </a:xfrm>
        </p:grpSpPr>
        <p:sp>
          <p:nvSpPr>
            <p:cNvPr id="4" name="Ovaal 3"/>
            <p:cNvSpPr/>
            <p:nvPr/>
          </p:nvSpPr>
          <p:spPr>
            <a:xfrm>
              <a:off x="4785943" y="1284943"/>
              <a:ext cx="1001348" cy="1001060"/>
            </a:xfrm>
            <a:prstGeom prst="ellipse">
              <a:avLst/>
            </a:prstGeom>
            <a:noFill/>
            <a:ln w="508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Ovaal 4"/>
            <p:cNvSpPr/>
            <p:nvPr/>
          </p:nvSpPr>
          <p:spPr>
            <a:xfrm>
              <a:off x="5573011" y="0"/>
              <a:ext cx="999287" cy="1001060"/>
            </a:xfrm>
            <a:prstGeom prst="ellipse">
              <a:avLst/>
            </a:prstGeom>
            <a:noFill/>
            <a:ln w="508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al 6"/>
            <p:cNvSpPr/>
            <p:nvPr/>
          </p:nvSpPr>
          <p:spPr>
            <a:xfrm>
              <a:off x="5643064" y="999192"/>
              <a:ext cx="572788" cy="571501"/>
            </a:xfrm>
            <a:prstGeom prst="ellipse">
              <a:avLst/>
            </a:prstGeom>
            <a:noFill/>
            <a:ln w="508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al 7"/>
            <p:cNvSpPr/>
            <p:nvPr/>
          </p:nvSpPr>
          <p:spPr>
            <a:xfrm>
              <a:off x="5787291" y="1785473"/>
              <a:ext cx="999287" cy="1001060"/>
            </a:xfrm>
            <a:prstGeom prst="ellipse">
              <a:avLst/>
            </a:prstGeom>
            <a:noFill/>
            <a:ln w="508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al 8"/>
            <p:cNvSpPr/>
            <p:nvPr/>
          </p:nvSpPr>
          <p:spPr>
            <a:xfrm>
              <a:off x="2428860" y="3714755"/>
              <a:ext cx="642841" cy="571501"/>
            </a:xfrm>
            <a:prstGeom prst="ellipse">
              <a:avLst/>
            </a:prstGeom>
            <a:noFill/>
            <a:ln w="50800" cmpd="sng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1" name="Titel 10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cap="small" dirty="0" smtClean="0">
                <a:solidFill>
                  <a:schemeClr val="accent1">
                    <a:satMod val="150000"/>
                  </a:schemeClr>
                </a:solidFill>
              </a:rPr>
              <a:t>Results</a:t>
            </a:r>
            <a:endParaRPr lang="en-US" cap="small" dirty="0">
              <a:solidFill>
                <a:schemeClr val="accent1">
                  <a:satMod val="150000"/>
                </a:schemeClr>
              </a:solidFill>
            </a:endParaRPr>
          </a:p>
        </p:txBody>
      </p:sp>
      <p:grpSp>
        <p:nvGrpSpPr>
          <p:cNvPr id="34820" name="Groep 11"/>
          <p:cNvGrpSpPr>
            <a:grpSpLocks/>
          </p:cNvGrpSpPr>
          <p:nvPr/>
        </p:nvGrpSpPr>
        <p:grpSpPr bwMode="auto">
          <a:xfrm>
            <a:off x="0" y="1214438"/>
            <a:ext cx="4572000" cy="5643562"/>
            <a:chOff x="0" y="0"/>
            <a:chExt cx="5314378" cy="6286520"/>
          </a:xfrm>
        </p:grpSpPr>
        <p:grpSp>
          <p:nvGrpSpPr>
            <p:cNvPr id="34831" name="Groep 8"/>
            <p:cNvGrpSpPr>
              <a:grpSpLocks/>
            </p:cNvGrpSpPr>
            <p:nvPr/>
          </p:nvGrpSpPr>
          <p:grpSpPr bwMode="auto">
            <a:xfrm>
              <a:off x="0" y="0"/>
              <a:ext cx="5314378" cy="6286520"/>
              <a:chOff x="0" y="0"/>
              <a:chExt cx="5314378" cy="6286520"/>
            </a:xfrm>
          </p:grpSpPr>
          <p:pic>
            <p:nvPicPr>
              <p:cNvPr id="34833" name="Picture 2"/>
              <p:cNvPicPr>
                <a:picLocks noChangeAspect="1" noChangeArrowheads="1"/>
              </p:cNvPicPr>
              <p:nvPr/>
            </p:nvPicPr>
            <p:blipFill>
              <a:blip r:embed="rId4"/>
              <a:srcRect l="36458" t="14999" r="20833" b="4166"/>
              <a:stretch>
                <a:fillRect/>
              </a:stretch>
            </p:blipFill>
            <p:spPr bwMode="auto">
              <a:xfrm>
                <a:off x="0" y="0"/>
                <a:ext cx="5314378" cy="6286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Rechthoek 15"/>
              <p:cNvSpPr/>
              <p:nvPr/>
            </p:nvSpPr>
            <p:spPr>
              <a:xfrm>
                <a:off x="0" y="6143283"/>
                <a:ext cx="500069" cy="143237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4" name="Rechthoek 13"/>
            <p:cNvSpPr/>
            <p:nvPr/>
          </p:nvSpPr>
          <p:spPr>
            <a:xfrm>
              <a:off x="4214597" y="5000923"/>
              <a:ext cx="1000136" cy="121486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7" name="Groep 16"/>
          <p:cNvGrpSpPr>
            <a:grpSpLocks/>
          </p:cNvGrpSpPr>
          <p:nvPr/>
        </p:nvGrpSpPr>
        <p:grpSpPr bwMode="auto">
          <a:xfrm>
            <a:off x="428625" y="1214438"/>
            <a:ext cx="3929063" cy="5643562"/>
            <a:chOff x="5214942" y="1214422"/>
            <a:chExt cx="3929058" cy="5643578"/>
          </a:xfrm>
        </p:grpSpPr>
        <p:sp>
          <p:nvSpPr>
            <p:cNvPr id="34827" name="Tekstvak 17"/>
            <p:cNvSpPr txBox="1">
              <a:spLocks noChangeArrowheads="1"/>
            </p:cNvSpPr>
            <p:nvPr/>
          </p:nvSpPr>
          <p:spPr bwMode="auto">
            <a:xfrm>
              <a:off x="5715008" y="1214422"/>
              <a:ext cx="3000396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North: </a:t>
              </a:r>
            </a:p>
            <a:p>
              <a:r>
                <a:rPr lang="en-US" b="1">
                  <a:latin typeface="Calibri" pitchFamily="34" charset="0"/>
                </a:rPr>
                <a:t>1.2‰</a:t>
              </a:r>
            </a:p>
            <a:p>
              <a:r>
                <a:rPr lang="en-US" b="1">
                  <a:latin typeface="Calibri" pitchFamily="34" charset="0"/>
                </a:rPr>
                <a:t>36.8%</a:t>
              </a:r>
            </a:p>
            <a:p>
              <a:endParaRPr lang="en-US">
                <a:latin typeface="Corbel" pitchFamily="34" charset="0"/>
              </a:endParaRPr>
            </a:p>
          </p:txBody>
        </p:sp>
        <p:sp>
          <p:nvSpPr>
            <p:cNvPr id="34828" name="Tekstvak 18"/>
            <p:cNvSpPr txBox="1">
              <a:spLocks noChangeArrowheads="1"/>
            </p:cNvSpPr>
            <p:nvPr/>
          </p:nvSpPr>
          <p:spPr bwMode="auto">
            <a:xfrm>
              <a:off x="5214942" y="2571744"/>
              <a:ext cx="928694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West: </a:t>
              </a:r>
            </a:p>
            <a:p>
              <a:r>
                <a:rPr lang="en-US" b="1">
                  <a:latin typeface="Calibri" pitchFamily="34" charset="0"/>
                </a:rPr>
                <a:t>1.1‰</a:t>
              </a:r>
            </a:p>
            <a:p>
              <a:r>
                <a:rPr lang="en-US" b="1">
                  <a:latin typeface="Calibri" pitchFamily="34" charset="0"/>
                </a:rPr>
                <a:t>17.7%</a:t>
              </a:r>
            </a:p>
            <a:p>
              <a:endParaRPr lang="en-US">
                <a:latin typeface="Corbel" pitchFamily="34" charset="0"/>
              </a:endParaRPr>
            </a:p>
          </p:txBody>
        </p:sp>
        <p:sp>
          <p:nvSpPr>
            <p:cNvPr id="34829" name="Tekstvak 19"/>
            <p:cNvSpPr txBox="1">
              <a:spLocks noChangeArrowheads="1"/>
            </p:cNvSpPr>
            <p:nvPr/>
          </p:nvSpPr>
          <p:spPr bwMode="auto">
            <a:xfrm>
              <a:off x="8215306" y="4714884"/>
              <a:ext cx="928694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East: </a:t>
              </a:r>
            </a:p>
            <a:p>
              <a:r>
                <a:rPr lang="en-US" b="1">
                  <a:latin typeface="Calibri" pitchFamily="34" charset="0"/>
                </a:rPr>
                <a:t>1.2‰</a:t>
              </a:r>
            </a:p>
            <a:p>
              <a:r>
                <a:rPr lang="en-US" b="1">
                  <a:latin typeface="Calibri" pitchFamily="34" charset="0"/>
                </a:rPr>
                <a:t>38.9%</a:t>
              </a:r>
            </a:p>
            <a:p>
              <a:endParaRPr lang="en-US">
                <a:latin typeface="Corbel" pitchFamily="34" charset="0"/>
              </a:endParaRPr>
            </a:p>
          </p:txBody>
        </p:sp>
        <p:sp>
          <p:nvSpPr>
            <p:cNvPr id="34830" name="Tekstvak 20"/>
            <p:cNvSpPr txBox="1">
              <a:spLocks noChangeArrowheads="1"/>
            </p:cNvSpPr>
            <p:nvPr/>
          </p:nvSpPr>
          <p:spPr bwMode="auto">
            <a:xfrm>
              <a:off x="5786446" y="5657671"/>
              <a:ext cx="928694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South: </a:t>
              </a:r>
            </a:p>
            <a:p>
              <a:r>
                <a:rPr lang="en-US" b="1">
                  <a:latin typeface="Calibri" pitchFamily="34" charset="0"/>
                </a:rPr>
                <a:t>1.0‰</a:t>
              </a:r>
            </a:p>
            <a:p>
              <a:r>
                <a:rPr lang="en-US" b="1">
                  <a:latin typeface="Calibri" pitchFamily="34" charset="0"/>
                </a:rPr>
                <a:t>25.7%</a:t>
              </a:r>
            </a:p>
            <a:p>
              <a:endParaRPr lang="en-US">
                <a:latin typeface="Corbel" pitchFamily="34" charset="0"/>
              </a:endParaRPr>
            </a:p>
          </p:txBody>
        </p:sp>
      </p:grpSp>
      <p:grpSp>
        <p:nvGrpSpPr>
          <p:cNvPr id="26" name="Groep 25"/>
          <p:cNvGrpSpPr>
            <a:grpSpLocks/>
          </p:cNvGrpSpPr>
          <p:nvPr/>
        </p:nvGrpSpPr>
        <p:grpSpPr bwMode="auto">
          <a:xfrm>
            <a:off x="428625" y="1857375"/>
            <a:ext cx="3857625" cy="4643438"/>
            <a:chOff x="428596" y="1857364"/>
            <a:chExt cx="3857652" cy="4643470"/>
          </a:xfrm>
        </p:grpSpPr>
        <p:sp>
          <p:nvSpPr>
            <p:cNvPr id="22" name="Rechthoek 21"/>
            <p:cNvSpPr/>
            <p:nvPr/>
          </p:nvSpPr>
          <p:spPr>
            <a:xfrm>
              <a:off x="857224" y="1857364"/>
              <a:ext cx="785819" cy="214314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Rechthoek 22"/>
            <p:cNvSpPr/>
            <p:nvPr/>
          </p:nvSpPr>
          <p:spPr>
            <a:xfrm>
              <a:off x="428596" y="3214686"/>
              <a:ext cx="785819" cy="21431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Rechthoek 23"/>
            <p:cNvSpPr/>
            <p:nvPr/>
          </p:nvSpPr>
          <p:spPr>
            <a:xfrm>
              <a:off x="3500431" y="5357826"/>
              <a:ext cx="785817" cy="21431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Rechthoek 24"/>
            <p:cNvSpPr/>
            <p:nvPr/>
          </p:nvSpPr>
          <p:spPr>
            <a:xfrm>
              <a:off x="928663" y="6286520"/>
              <a:ext cx="785817" cy="214314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 noChangeArrowheads="1"/>
          </p:cNvPicPr>
          <p:nvPr/>
        </p:nvPicPr>
        <p:blipFill>
          <a:blip r:embed="rId3"/>
          <a:srcRect t="9744"/>
          <a:stretch>
            <a:fillRect/>
          </a:stretch>
        </p:blipFill>
        <p:spPr bwMode="auto">
          <a:xfrm>
            <a:off x="571500" y="1571625"/>
            <a:ext cx="62865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0" y="1573213"/>
          <a:ext cx="9144000" cy="5292725"/>
        </p:xfrm>
        <a:graphic>
          <a:graphicData uri="http://schemas.openxmlformats.org/drawingml/2006/table">
            <a:tbl>
              <a:tblPr/>
              <a:tblGrid>
                <a:gridCol w="704388"/>
                <a:gridCol w="3727388"/>
                <a:gridCol w="1147891"/>
                <a:gridCol w="1519652"/>
                <a:gridCol w="2044681"/>
              </a:tblGrid>
              <a:tr h="44100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 </a:t>
                      </a:r>
                      <a:r>
                        <a:rPr lang="en-US" sz="2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r>
                        <a:rPr lang="en-US" sz="28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Restricted Perinatal Mortality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5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%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OR</a:t>
                      </a:r>
                      <a:endParaRPr lang="en-US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95% CI</a:t>
                      </a:r>
                      <a:endParaRPr lang="en-US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535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8532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1" i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Travel time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8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535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N/A “home deliveries”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27.6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0.23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0.18 - 0.29</a:t>
                      </a:r>
                      <a:endParaRPr lang="en-US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5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&lt; 15  min</a:t>
                      </a:r>
                      <a:endParaRPr lang="en-US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41.1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1.00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reference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535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15 - 19 min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12.7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1.00</a:t>
                      </a:r>
                      <a:endParaRPr lang="en-US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0.84 - 1.18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5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≥ 20 min</a:t>
                      </a:r>
                      <a:endParaRPr lang="en-US" sz="3200" b="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18.6</a:t>
                      </a:r>
                      <a:endParaRPr lang="en-US" sz="3200" b="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1.26</a:t>
                      </a:r>
                      <a:endParaRPr lang="en-US" sz="3200" b="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1.09 - 1.45</a:t>
                      </a:r>
                      <a:endParaRPr lang="en-US" sz="3200" b="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53546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2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adjusted for maternal age, parity, </a:t>
                      </a:r>
                      <a:r>
                        <a:rPr lang="en-US" sz="16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SES, ethnicity</a:t>
                      </a:r>
                      <a:r>
                        <a:rPr lang="en-US" sz="1600" b="1" baseline="0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 and</a:t>
                      </a:r>
                      <a:r>
                        <a:rPr lang="en-US" sz="16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pregnancy </a:t>
                      </a:r>
                      <a:r>
                        <a:rPr lang="en-US" sz="16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duration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</a:rPr>
              <a:t>Is there a Relationship between travel time to the healthcare centre and restricted perinatal mortality?</a:t>
            </a:r>
            <a:br>
              <a:rPr lang="en-US" sz="2800" dirty="0" smtClean="0">
                <a:solidFill>
                  <a:schemeClr val="accent1">
                    <a:satMod val="150000"/>
                  </a:schemeClr>
                </a:solidFill>
              </a:rPr>
            </a:br>
            <a:endParaRPr lang="en-US" sz="2800" dirty="0">
              <a:solidFill>
                <a:srgbClr val="497CBF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4748213" y="5286375"/>
            <a:ext cx="4357687" cy="5715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8" name="Groep 7"/>
          <p:cNvGrpSpPr>
            <a:grpSpLocks/>
          </p:cNvGrpSpPr>
          <p:nvPr/>
        </p:nvGrpSpPr>
        <p:grpSpPr bwMode="auto">
          <a:xfrm>
            <a:off x="6215063" y="6072188"/>
            <a:ext cx="928687" cy="428625"/>
            <a:chOff x="285720" y="5429264"/>
            <a:chExt cx="928694" cy="428628"/>
          </a:xfrm>
        </p:grpSpPr>
        <p:sp>
          <p:nvSpPr>
            <p:cNvPr id="36917" name="Rechthoek 10"/>
            <p:cNvSpPr>
              <a:spLocks noChangeArrowheads="1"/>
            </p:cNvSpPr>
            <p:nvPr/>
          </p:nvSpPr>
          <p:spPr bwMode="auto">
            <a:xfrm>
              <a:off x="285720" y="5429264"/>
              <a:ext cx="8572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26% </a:t>
              </a:r>
            </a:p>
          </p:txBody>
        </p:sp>
        <p:sp>
          <p:nvSpPr>
            <p:cNvPr id="13" name="PIJL-OMHOOG 12"/>
            <p:cNvSpPr/>
            <p:nvPr/>
          </p:nvSpPr>
          <p:spPr>
            <a:xfrm>
              <a:off x="928662" y="5429264"/>
              <a:ext cx="285752" cy="428628"/>
            </a:xfrm>
            <a:prstGeom prst="upArrow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08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The 4 Levels of Care Provision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2065" name="Picture 17" descr="C:\Users\Yurij Stanngrad\AppData\Local\Microsoft\Windows\Temporary Internet Files\Content.IE5\FUO2HNKH\MPj0437239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1690688"/>
            <a:ext cx="2414588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5" descr="C:\Users\Yurij Stanngrad\AppData\Local\Microsoft\Windows\Temporary Internet Files\Content.IE5\3I3KGJ6A\MCj031024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879975"/>
            <a:ext cx="7143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15" descr="C:\Users\Yurij Stanngrad\AppData\Local\Microsoft\Windows\Temporary Internet Files\Content.IE5\3I3KGJ6A\MCj031024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5143500"/>
            <a:ext cx="714375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15" descr="C:\Users\Yurij Stanngrad\AppData\Local\Microsoft\Windows\Temporary Internet Files\Content.IE5\3I3KGJ6A\MCj031024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143125"/>
            <a:ext cx="714375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5" descr="C:\Users\Yurij Stanngrad\AppData\Local\Microsoft\Windows\Temporary Internet Files\Content.IE5\3I3KGJ6A\MCj0310248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35200"/>
            <a:ext cx="714375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0" name="Rechte verbindingslijn 39"/>
          <p:cNvCxnSpPr/>
          <p:nvPr/>
        </p:nvCxnSpPr>
        <p:spPr>
          <a:xfrm rot="5400000">
            <a:off x="1750219" y="4179094"/>
            <a:ext cx="5357812" cy="0"/>
          </a:xfrm>
          <a:prstGeom prst="line">
            <a:avLst/>
          </a:prstGeom>
          <a:ln w="50800">
            <a:solidFill>
              <a:schemeClr val="bg1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41"/>
          <p:cNvCxnSpPr/>
          <p:nvPr/>
        </p:nvCxnSpPr>
        <p:spPr>
          <a:xfrm>
            <a:off x="0" y="4143375"/>
            <a:ext cx="9144000" cy="0"/>
          </a:xfrm>
          <a:prstGeom prst="line">
            <a:avLst/>
          </a:prstGeom>
          <a:ln w="50800">
            <a:solidFill>
              <a:schemeClr val="bg1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70" name="Picture 22" descr="C:\Users\Yurij Stanngrad\AppData\Local\Microsoft\Windows\Temporary Internet Files\Content.IE5\DI5XP2TW\MCj008897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25" y="2047875"/>
            <a:ext cx="1350963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ep 72"/>
          <p:cNvGrpSpPr>
            <a:grpSpLocks/>
          </p:cNvGrpSpPr>
          <p:nvPr/>
        </p:nvGrpSpPr>
        <p:grpSpPr bwMode="auto">
          <a:xfrm>
            <a:off x="5572125" y="2000250"/>
            <a:ext cx="1643063" cy="2143125"/>
            <a:chOff x="5572132" y="1857364"/>
            <a:chExt cx="1643074" cy="2143134"/>
          </a:xfrm>
        </p:grpSpPr>
        <p:cxnSp>
          <p:nvCxnSpPr>
            <p:cNvPr id="38" name="Rechte verbindingslijn met pijl 37"/>
            <p:cNvCxnSpPr/>
            <p:nvPr/>
          </p:nvCxnSpPr>
          <p:spPr>
            <a:xfrm>
              <a:off x="5572132" y="2857493"/>
              <a:ext cx="1643074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948" name="Picture 27" descr="C:\Users\Yurij Stanngrad\AppData\Local\Microsoft\Windows\Temporary Internet Files\Content.IE5\FUO2HNKH\MCj04348360000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786446" y="1857364"/>
              <a:ext cx="1071558" cy="107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49" name="Picture 28" descr="C:\Users\Yurij Stanngrad\AppData\Local\Microsoft\Windows\Temporary Internet Files\Content.IE5\0MV8JSP9\MCj04338950000[1]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5643570" y="2786058"/>
              <a:ext cx="1214440" cy="1214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71" name="Picture 23" descr="C:\Users\Yurij Stanngrad\AppData\Local\Microsoft\Windows\Temporary Internet Files\Content.IE5\3I3KGJ6A\MPj04387060000[1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29500" y="4729163"/>
            <a:ext cx="1389063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6" name="Groep 75"/>
          <p:cNvGrpSpPr>
            <a:grpSpLocks/>
          </p:cNvGrpSpPr>
          <p:nvPr/>
        </p:nvGrpSpPr>
        <p:grpSpPr bwMode="auto">
          <a:xfrm>
            <a:off x="5572125" y="4643438"/>
            <a:ext cx="1571625" cy="2143125"/>
            <a:chOff x="5572132" y="4500582"/>
            <a:chExt cx="1571636" cy="2143128"/>
          </a:xfrm>
        </p:grpSpPr>
        <p:cxnSp>
          <p:nvCxnSpPr>
            <p:cNvPr id="37" name="Rechte verbindingslijn met pijl 36"/>
            <p:cNvCxnSpPr/>
            <p:nvPr/>
          </p:nvCxnSpPr>
          <p:spPr>
            <a:xfrm>
              <a:off x="5572132" y="5499120"/>
              <a:ext cx="1571636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945" name="Picture 27" descr="C:\Users\Yurij Stanngrad\AppData\Local\Microsoft\Windows\Temporary Internet Files\Content.IE5\FUO2HNKH\MCj04348360000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786446" y="4500582"/>
              <a:ext cx="1071558" cy="107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46" name="Picture 28" descr="C:\Users\Yurij Stanngrad\AppData\Local\Microsoft\Windows\Temporary Internet Files\Content.IE5\0MV8JSP9\MCj04338950000[1]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5786446" y="5429270"/>
              <a:ext cx="1214440" cy="1214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3" name="Tekstvak 52"/>
          <p:cNvSpPr txBox="1"/>
          <p:nvPr/>
        </p:nvSpPr>
        <p:spPr>
          <a:xfrm>
            <a:off x="142875" y="1571625"/>
            <a:ext cx="41433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1.</a:t>
            </a:r>
            <a:r>
              <a:rPr lang="en-US" sz="1400" b="1" dirty="0">
                <a:latin typeface="Calibri" pitchFamily="34" charset="0"/>
              </a:rPr>
              <a:t> Low-risk women, final home deliveries (27.6%)</a:t>
            </a:r>
            <a:br>
              <a:rPr lang="en-US" sz="1400" b="1" dirty="0">
                <a:latin typeface="Calibri" pitchFamily="34" charset="0"/>
              </a:rPr>
            </a:br>
            <a:r>
              <a:rPr lang="en-US" sz="1400" b="1" dirty="0">
                <a:latin typeface="Calibri" pitchFamily="34" charset="0"/>
              </a:rPr>
              <a:t>Care provided by midwives</a:t>
            </a:r>
            <a:endParaRPr lang="en-US" sz="1400" b="1" dirty="0">
              <a:latin typeface="Calibri" pitchFamily="34" charset="0"/>
            </a:endParaRPr>
          </a:p>
        </p:txBody>
      </p:sp>
      <p:sp>
        <p:nvSpPr>
          <p:cNvPr id="54" name="Tekstvak 53"/>
          <p:cNvSpPr txBox="1"/>
          <p:nvPr/>
        </p:nvSpPr>
        <p:spPr>
          <a:xfrm>
            <a:off x="4500563" y="1571625"/>
            <a:ext cx="42148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2. </a:t>
            </a:r>
            <a:r>
              <a:rPr lang="en-US" sz="1400" b="1" dirty="0">
                <a:latin typeface="Calibri" pitchFamily="34" charset="0"/>
              </a:rPr>
              <a:t>Low-risk women, final </a:t>
            </a:r>
            <a:r>
              <a:rPr lang="en-US" sz="1400" b="1" dirty="0" err="1">
                <a:latin typeface="Calibri" pitchFamily="34" charset="0"/>
              </a:rPr>
              <a:t>outp</a:t>
            </a:r>
            <a:r>
              <a:rPr lang="en-US" sz="1400" b="1" dirty="0">
                <a:latin typeface="Calibri" pitchFamily="34" charset="0"/>
              </a:rPr>
              <a:t>. clinic deliveries (12.3%)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Calibri" pitchFamily="34" charset="0"/>
              </a:rPr>
              <a:t>Care provided by midwives</a:t>
            </a:r>
            <a:endParaRPr lang="en-US" sz="1400" b="1" dirty="0">
              <a:latin typeface="Calibri" pitchFamily="34" charset="0"/>
            </a:endParaRPr>
          </a:p>
        </p:txBody>
      </p:sp>
      <p:sp>
        <p:nvSpPr>
          <p:cNvPr id="55" name="Tekstvak 54"/>
          <p:cNvSpPr txBox="1"/>
          <p:nvPr/>
        </p:nvSpPr>
        <p:spPr>
          <a:xfrm>
            <a:off x="4572000" y="4214813"/>
            <a:ext cx="41433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4.</a:t>
            </a:r>
            <a:r>
              <a:rPr lang="en-US" sz="1400" b="1" dirty="0">
                <a:latin typeface="Calibri" pitchFamily="34" charset="0"/>
              </a:rPr>
              <a:t> High-risk women, final hospital deliveries (46.5%)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Calibri" pitchFamily="34" charset="0"/>
              </a:rPr>
              <a:t>Care provided by obstetricians</a:t>
            </a:r>
            <a:endParaRPr lang="en-US" sz="1400" b="1" dirty="0">
              <a:latin typeface="Calibri" pitchFamily="34" charset="0"/>
            </a:endParaRPr>
          </a:p>
        </p:txBody>
      </p:sp>
      <p:pic>
        <p:nvPicPr>
          <p:cNvPr id="56" name="Picture 17" descr="C:\Users\Yurij Stanngrad\AppData\Local\Microsoft\Windows\Temporary Internet Files\Content.IE5\FUO2HNKH\MPj0437239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4705350"/>
            <a:ext cx="1204912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8" name="Groep 57"/>
          <p:cNvGrpSpPr>
            <a:grpSpLocks/>
          </p:cNvGrpSpPr>
          <p:nvPr/>
        </p:nvGrpSpPr>
        <p:grpSpPr bwMode="auto">
          <a:xfrm>
            <a:off x="1000125" y="5929313"/>
            <a:ext cx="1071563" cy="714375"/>
            <a:chOff x="5572132" y="1785926"/>
            <a:chExt cx="3065995" cy="2214572"/>
          </a:xfrm>
        </p:grpSpPr>
        <p:pic>
          <p:nvPicPr>
            <p:cNvPr id="38940" name="Picture 22" descr="C:\Users\Yurij Stanngrad\AppData\Local\Microsoft\Windows\Temporary Internet Files\Content.IE5\DI5XP2TW\MCj00889700000[1]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86644" y="1785926"/>
              <a:ext cx="1351483" cy="1809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0" name="Rechte verbindingslijn met pijl 59"/>
            <p:cNvCxnSpPr/>
            <p:nvPr/>
          </p:nvCxnSpPr>
          <p:spPr>
            <a:xfrm>
              <a:off x="5572132" y="2858763"/>
              <a:ext cx="1644281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942" name="Picture 27" descr="C:\Users\Yurij Stanngrad\AppData\Local\Microsoft\Windows\Temporary Internet Files\Content.IE5\FUO2HNKH\MCj04348360000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5786446" y="1857364"/>
              <a:ext cx="1071558" cy="107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43" name="Picture 28" descr="C:\Users\Yurij Stanngrad\AppData\Local\Microsoft\Windows\Temporary Internet Files\Content.IE5\0MV8JSP9\MCj04338950000[1]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5643570" y="2786058"/>
              <a:ext cx="1214440" cy="1214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1" name="Groep 40"/>
          <p:cNvGrpSpPr>
            <a:grpSpLocks/>
          </p:cNvGrpSpPr>
          <p:nvPr/>
        </p:nvGrpSpPr>
        <p:grpSpPr bwMode="auto">
          <a:xfrm>
            <a:off x="1000125" y="4500563"/>
            <a:ext cx="1071563" cy="2500312"/>
            <a:chOff x="1000100" y="4500570"/>
            <a:chExt cx="1071570" cy="2500330"/>
          </a:xfrm>
        </p:grpSpPr>
        <p:sp>
          <p:nvSpPr>
            <p:cNvPr id="63" name="Vermenigvuldigen 62"/>
            <p:cNvSpPr/>
            <p:nvPr/>
          </p:nvSpPr>
          <p:spPr>
            <a:xfrm>
              <a:off x="1000100" y="4500570"/>
              <a:ext cx="1071570" cy="1428760"/>
            </a:xfrm>
            <a:prstGeom prst="mathMultiply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4" name="Vermenigvuldigen 63"/>
            <p:cNvSpPr/>
            <p:nvPr/>
          </p:nvSpPr>
          <p:spPr>
            <a:xfrm>
              <a:off x="1000100" y="5572140"/>
              <a:ext cx="1071570" cy="1428760"/>
            </a:xfrm>
            <a:prstGeom prst="mathMultiply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68" name="Picture 23" descr="C:\Users\Yurij Stanngrad\AppData\Local\Microsoft\Windows\Temporary Internet Files\Content.IE5\3I3KGJ6A\MPj04387060000[1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6913" y="4929188"/>
            <a:ext cx="9779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5" name="Groep 74"/>
          <p:cNvGrpSpPr>
            <a:grpSpLocks/>
          </p:cNvGrpSpPr>
          <p:nvPr/>
        </p:nvGrpSpPr>
        <p:grpSpPr bwMode="auto">
          <a:xfrm>
            <a:off x="2286000" y="4714875"/>
            <a:ext cx="642938" cy="857250"/>
            <a:chOff x="1928794" y="4857760"/>
            <a:chExt cx="1106829" cy="1785926"/>
          </a:xfrm>
        </p:grpSpPr>
        <p:cxnSp>
          <p:nvCxnSpPr>
            <p:cNvPr id="69" name="Rechte verbindingslijn met pijl 68"/>
            <p:cNvCxnSpPr/>
            <p:nvPr/>
          </p:nvCxnSpPr>
          <p:spPr>
            <a:xfrm>
              <a:off x="1928794" y="5691192"/>
              <a:ext cx="1106829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936" name="Picture 27" descr="C:\Users\Yurij Stanngrad\AppData\Local\Microsoft\Windows\Temporary Internet Files\Content.IE5\FUO2HNKH\MCj04348360000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2079725" y="4857760"/>
              <a:ext cx="754648" cy="892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37" name="Picture 28" descr="C:\Users\Yurij Stanngrad\AppData\Local\Microsoft\Windows\Temporary Internet Files\Content.IE5\0MV8JSP9\MCj04338950000[1]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2079725" y="5631661"/>
              <a:ext cx="855273" cy="1012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2" name="Tekstvak 71"/>
          <p:cNvSpPr txBox="1"/>
          <p:nvPr/>
        </p:nvSpPr>
        <p:spPr>
          <a:xfrm>
            <a:off x="142875" y="4214813"/>
            <a:ext cx="41433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3.</a:t>
            </a:r>
            <a:r>
              <a:rPr lang="en-US" sz="1400" b="1" dirty="0">
                <a:latin typeface="Calibri" pitchFamily="34" charset="0"/>
              </a:rPr>
              <a:t> Low-risk -&gt; high-risk women, final hospital deliveries (13.6%): care transferred to obstetricians</a:t>
            </a:r>
            <a:endParaRPr lang="en-US" sz="1400" b="1" dirty="0">
              <a:latin typeface="Calibri" pitchFamily="34" charset="0"/>
            </a:endParaRPr>
          </a:p>
        </p:txBody>
      </p:sp>
      <p:sp>
        <p:nvSpPr>
          <p:cNvPr id="77" name="Rechthoek 76"/>
          <p:cNvSpPr/>
          <p:nvPr/>
        </p:nvSpPr>
        <p:spPr>
          <a:xfrm>
            <a:off x="142875" y="1571625"/>
            <a:ext cx="4214813" cy="2500313"/>
          </a:xfrm>
          <a:prstGeom prst="rect">
            <a:avLst/>
          </a:prstGeom>
          <a:solidFill>
            <a:srgbClr val="D7E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72" grpId="0"/>
      <p:bldP spid="7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0" y="1571625"/>
          <a:ext cx="6500813" cy="3781425"/>
        </p:xfrm>
        <a:graphic>
          <a:graphicData uri="http://schemas.openxmlformats.org/drawingml/2006/table">
            <a:tbl>
              <a:tblPr/>
              <a:tblGrid>
                <a:gridCol w="535130"/>
                <a:gridCol w="149999"/>
                <a:gridCol w="3815433"/>
                <a:gridCol w="642942"/>
                <a:gridCol w="1357322"/>
              </a:tblGrid>
              <a:tr h="294682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Level of care provision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Total births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Restricted perinatal mortality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424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‰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27424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682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Low-risk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53.5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0.7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274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Low-risk women, final home deliveries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27.6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0.3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74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Low-risk women, final outpatient clinic deliveries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12.3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0.5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274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Low-risk -&gt; high-risk women, final hospital deliveries</a:t>
                      </a:r>
                      <a:endParaRPr lang="en-US" sz="1600" b="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13.6</a:t>
                      </a:r>
                      <a:endParaRPr lang="en-US" sz="1600" b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1.9</a:t>
                      </a:r>
                      <a:endParaRPr lang="en-US" sz="1600" b="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682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High-risk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46.5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 b="1" dirty="0" smtClean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274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High-risk women, final hospital deliveries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46.5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1.5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682">
                <a:tc grid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100.0</a:t>
                      </a: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</a:t>
                      </a: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hthoek 10"/>
          <p:cNvSpPr>
            <a:spLocks noChangeArrowheads="1"/>
          </p:cNvSpPr>
          <p:nvPr/>
        </p:nvSpPr>
        <p:spPr bwMode="auto">
          <a:xfrm>
            <a:off x="0" y="6211888"/>
            <a:ext cx="914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Adjusted for: maternal age, parity, ethnicity, socioeconomic status and pregnancy duration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Does this Relationship vary for the different Levels of Care provision?</a:t>
            </a:r>
            <a:r>
              <a:rPr lang="en-GB" sz="2000" dirty="0" smtClean="0">
                <a:solidFill>
                  <a:srgbClr val="FFC000"/>
                </a:solidFill>
              </a:rPr>
              <a:t> </a:t>
            </a:r>
            <a:endParaRPr lang="en-GB" dirty="0">
              <a:solidFill>
                <a:srgbClr val="497CBF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428625" y="3857625"/>
            <a:ext cx="6143625" cy="35718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aphicFrame>
        <p:nvGraphicFramePr>
          <p:cNvPr id="14" name="Tabel 13"/>
          <p:cNvGraphicFramePr>
            <a:graphicFrameLocks noGrp="1"/>
          </p:cNvGraphicFramePr>
          <p:nvPr/>
        </p:nvGraphicFramePr>
        <p:xfrm>
          <a:off x="0" y="1571625"/>
          <a:ext cx="9144000" cy="2979738"/>
        </p:xfrm>
        <a:graphic>
          <a:graphicData uri="http://schemas.openxmlformats.org/drawingml/2006/table">
            <a:tbl>
              <a:tblPr/>
              <a:tblGrid>
                <a:gridCol w="342535"/>
                <a:gridCol w="1373968"/>
                <a:gridCol w="147507"/>
                <a:gridCol w="147507"/>
                <a:gridCol w="533896"/>
                <a:gridCol w="876432"/>
                <a:gridCol w="147507"/>
                <a:gridCol w="1027605"/>
                <a:gridCol w="1023778"/>
                <a:gridCol w="147507"/>
                <a:gridCol w="1042914"/>
                <a:gridCol w="1023778"/>
                <a:gridCol w="147507"/>
                <a:gridCol w="1161558"/>
              </a:tblGrid>
              <a:tr h="79551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Low-risk women outpatient clinic deliveries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Low-risk -&gt; high-risk women hospital deliveries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High-risk women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hospital deliveries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46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%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OR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95% CI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OR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95% CI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OR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95% CI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946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216"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1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Travel Time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46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&lt; 15 min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41.9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1.00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reference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1.00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reference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1.00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reference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46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15 - 19 min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12.9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0.56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0.43 - 1.57</a:t>
                      </a:r>
                      <a:endParaRPr lang="en-US" sz="1800" b="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0.96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0.68 - 1.36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1.03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0.84 - 1.27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46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≥ 20 min</a:t>
                      </a:r>
                      <a:endParaRPr lang="en-US" sz="1800" b="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18.9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0.82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0.25 - 1.25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1.34</a:t>
                      </a:r>
                      <a:endParaRPr lang="en-US" sz="1800" b="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1.00 - 1.78</a:t>
                      </a:r>
                      <a:endParaRPr lang="en-US" sz="1800" b="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1.23</a:t>
                      </a:r>
                      <a:endParaRPr lang="en-US" sz="1800" b="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1.04 - 1.47</a:t>
                      </a:r>
                      <a:endParaRPr lang="en-US" sz="1800" b="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2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365F91"/>
                          </a:solidFill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hthoek 14"/>
          <p:cNvSpPr/>
          <p:nvPr/>
        </p:nvSpPr>
        <p:spPr>
          <a:xfrm>
            <a:off x="4572000" y="1528763"/>
            <a:ext cx="2357438" cy="3071812"/>
          </a:xfrm>
          <a:prstGeom prst="rect">
            <a:avLst/>
          </a:prstGeom>
          <a:solidFill>
            <a:srgbClr val="D7E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hthoek 15"/>
          <p:cNvSpPr/>
          <p:nvPr/>
        </p:nvSpPr>
        <p:spPr>
          <a:xfrm>
            <a:off x="6858000" y="1519238"/>
            <a:ext cx="2286000" cy="3071812"/>
          </a:xfrm>
          <a:prstGeom prst="rect">
            <a:avLst/>
          </a:prstGeom>
          <a:solidFill>
            <a:srgbClr val="D7E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hthoek 16"/>
          <p:cNvSpPr/>
          <p:nvPr/>
        </p:nvSpPr>
        <p:spPr>
          <a:xfrm>
            <a:off x="4752975" y="3929063"/>
            <a:ext cx="2105025" cy="2857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Rechthoek 17"/>
          <p:cNvSpPr/>
          <p:nvPr/>
        </p:nvSpPr>
        <p:spPr>
          <a:xfrm>
            <a:off x="7038975" y="3929063"/>
            <a:ext cx="2105025" cy="2857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hthoek 12"/>
          <p:cNvSpPr/>
          <p:nvPr/>
        </p:nvSpPr>
        <p:spPr>
          <a:xfrm>
            <a:off x="428625" y="4714875"/>
            <a:ext cx="6072188" cy="2857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21" name="Groep 20"/>
          <p:cNvGrpSpPr>
            <a:grpSpLocks/>
          </p:cNvGrpSpPr>
          <p:nvPr/>
        </p:nvGrpSpPr>
        <p:grpSpPr bwMode="auto">
          <a:xfrm>
            <a:off x="7286625" y="4643438"/>
            <a:ext cx="928688" cy="428625"/>
            <a:chOff x="285720" y="5429264"/>
            <a:chExt cx="928694" cy="428628"/>
          </a:xfrm>
        </p:grpSpPr>
        <p:sp>
          <p:nvSpPr>
            <p:cNvPr id="40066" name="Rechthoek 18"/>
            <p:cNvSpPr>
              <a:spLocks noChangeArrowheads="1"/>
            </p:cNvSpPr>
            <p:nvPr/>
          </p:nvSpPr>
          <p:spPr bwMode="auto">
            <a:xfrm>
              <a:off x="285720" y="5429264"/>
              <a:ext cx="8572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23% </a:t>
              </a:r>
            </a:p>
          </p:txBody>
        </p:sp>
        <p:sp>
          <p:nvSpPr>
            <p:cNvPr id="20" name="PIJL-OMHOOG 19"/>
            <p:cNvSpPr/>
            <p:nvPr/>
          </p:nvSpPr>
          <p:spPr>
            <a:xfrm>
              <a:off x="928662" y="5429264"/>
              <a:ext cx="285752" cy="428628"/>
            </a:xfrm>
            <a:prstGeom prst="upArrow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08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2" name="Groep 21"/>
          <p:cNvGrpSpPr>
            <a:grpSpLocks/>
          </p:cNvGrpSpPr>
          <p:nvPr/>
        </p:nvGrpSpPr>
        <p:grpSpPr bwMode="auto">
          <a:xfrm>
            <a:off x="5214938" y="4643438"/>
            <a:ext cx="928687" cy="428625"/>
            <a:chOff x="285720" y="5429264"/>
            <a:chExt cx="928694" cy="428628"/>
          </a:xfrm>
        </p:grpSpPr>
        <p:sp>
          <p:nvSpPr>
            <p:cNvPr id="40062" name="Rechthoek 22"/>
            <p:cNvSpPr>
              <a:spLocks noChangeArrowheads="1"/>
            </p:cNvSpPr>
            <p:nvPr/>
          </p:nvSpPr>
          <p:spPr bwMode="auto">
            <a:xfrm>
              <a:off x="285720" y="5429264"/>
              <a:ext cx="85725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alibri" pitchFamily="34" charset="0"/>
                </a:rPr>
                <a:t>34% </a:t>
              </a:r>
            </a:p>
          </p:txBody>
        </p:sp>
        <p:sp>
          <p:nvSpPr>
            <p:cNvPr id="24" name="PIJL-OMHOOG 23"/>
            <p:cNvSpPr/>
            <p:nvPr/>
          </p:nvSpPr>
          <p:spPr>
            <a:xfrm>
              <a:off x="928662" y="5429264"/>
              <a:ext cx="285752" cy="428628"/>
            </a:xfrm>
            <a:prstGeom prst="upArrow">
              <a:avLst/>
            </a:prstGeom>
            <a:solidFill>
              <a:srgbClr val="C0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08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5" name="Gelijk 24"/>
          <p:cNvSpPr/>
          <p:nvPr/>
        </p:nvSpPr>
        <p:spPr>
          <a:xfrm>
            <a:off x="3286116" y="4643446"/>
            <a:ext cx="642942" cy="428628"/>
          </a:xfrm>
          <a:prstGeom prst="mathEqual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508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  <p:bldP spid="9" grpId="0" animBg="1"/>
      <p:bldP spid="9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3" grpId="0" animBg="1"/>
      <p:bldP spid="13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 err="1" smtClean="0">
                <a:solidFill>
                  <a:schemeClr val="accent1">
                    <a:satMod val="150000"/>
                  </a:schemeClr>
                </a:solidFill>
              </a:rPr>
              <a:t>How</a:t>
            </a:r>
            <a:r>
              <a:rPr lang="nl-NL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1">
                    <a:satMod val="150000"/>
                  </a:schemeClr>
                </a:solidFill>
              </a:rPr>
              <a:t>many</a:t>
            </a:r>
            <a:r>
              <a:rPr lang="nl-NL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1">
                    <a:satMod val="150000"/>
                  </a:schemeClr>
                </a:solidFill>
              </a:rPr>
              <a:t>Women</a:t>
            </a:r>
            <a:r>
              <a:rPr lang="nl-NL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1">
                    <a:satMod val="150000"/>
                  </a:schemeClr>
                </a:solidFill>
              </a:rPr>
              <a:t>did</a:t>
            </a:r>
            <a:r>
              <a:rPr lang="nl-NL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1">
                    <a:satMod val="150000"/>
                  </a:schemeClr>
                </a:solidFill>
              </a:rPr>
              <a:t>not</a:t>
            </a:r>
            <a:r>
              <a:rPr lang="nl-NL" dirty="0" smtClean="0">
                <a:solidFill>
                  <a:schemeClr val="accent1">
                    <a:satMod val="1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1">
                    <a:satMod val="150000"/>
                  </a:schemeClr>
                </a:solidFill>
              </a:rPr>
              <a:t>deliver</a:t>
            </a: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 at the nearest Healthcare Centre</a:t>
            </a:r>
            <a:endParaRPr lang="en-US" dirty="0">
              <a:solidFill>
                <a:srgbClr val="497CBF"/>
              </a:solidFill>
            </a:endParaRPr>
          </a:p>
        </p:txBody>
      </p:sp>
      <p:graphicFrame>
        <p:nvGraphicFramePr>
          <p:cNvPr id="9" name="Grafiek 8"/>
          <p:cNvGraphicFramePr/>
          <p:nvPr/>
        </p:nvGraphicFramePr>
        <p:xfrm>
          <a:off x="0" y="1643050"/>
          <a:ext cx="914400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kstvak 9"/>
          <p:cNvSpPr txBox="1">
            <a:spLocks noChangeArrowheads="1"/>
          </p:cNvSpPr>
          <p:nvPr/>
        </p:nvSpPr>
        <p:spPr bwMode="auto">
          <a:xfrm>
            <a:off x="928688" y="3643313"/>
            <a:ext cx="5572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Calibri" pitchFamily="34" charset="0"/>
              </a:rPr>
              <a:t>Women who had travelled (n = 764,373)</a:t>
            </a:r>
          </a:p>
        </p:txBody>
      </p:sp>
      <p:graphicFrame>
        <p:nvGraphicFramePr>
          <p:cNvPr id="13" name="Grafiek 12"/>
          <p:cNvGraphicFramePr/>
          <p:nvPr/>
        </p:nvGraphicFramePr>
        <p:xfrm>
          <a:off x="-1" y="1638300"/>
          <a:ext cx="9134475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kstvak 13"/>
          <p:cNvSpPr txBox="1">
            <a:spLocks noChangeArrowheads="1"/>
          </p:cNvSpPr>
          <p:nvPr/>
        </p:nvSpPr>
        <p:spPr bwMode="auto">
          <a:xfrm>
            <a:off x="857250" y="3500438"/>
            <a:ext cx="47132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latin typeface="Calibri" pitchFamily="34" charset="0"/>
              </a:rPr>
              <a:t>Women who travelled to the nearest centre</a:t>
            </a:r>
          </a:p>
          <a:p>
            <a:pPr algn="ctr"/>
            <a:r>
              <a:rPr lang="en-US" b="1">
                <a:latin typeface="Calibri" pitchFamily="34" charset="0"/>
              </a:rPr>
              <a:t>72.8%</a:t>
            </a:r>
          </a:p>
        </p:txBody>
      </p:sp>
      <p:grpSp>
        <p:nvGrpSpPr>
          <p:cNvPr id="19" name="Groep 18"/>
          <p:cNvGrpSpPr>
            <a:grpSpLocks/>
          </p:cNvGrpSpPr>
          <p:nvPr/>
        </p:nvGrpSpPr>
        <p:grpSpPr bwMode="auto">
          <a:xfrm>
            <a:off x="6929438" y="1500188"/>
            <a:ext cx="2428875" cy="1785937"/>
            <a:chOff x="6929454" y="1500174"/>
            <a:chExt cx="2428892" cy="1786744"/>
          </a:xfrm>
        </p:grpSpPr>
        <p:sp>
          <p:nvSpPr>
            <p:cNvPr id="41994" name="Tekstvak 1"/>
            <p:cNvSpPr txBox="1">
              <a:spLocks noChangeArrowheads="1"/>
            </p:cNvSpPr>
            <p:nvPr/>
          </p:nvSpPr>
          <p:spPr bwMode="auto">
            <a:xfrm>
              <a:off x="6929454" y="1500174"/>
              <a:ext cx="2428892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b="1">
                  <a:latin typeface="Calibri" pitchFamily="34" charset="0"/>
                </a:rPr>
                <a:t>Women travelled at least 10 minutes </a:t>
              </a:r>
            </a:p>
            <a:p>
              <a:pPr algn="ctr"/>
              <a:r>
                <a:rPr lang="en-US" b="1">
                  <a:latin typeface="Calibri" pitchFamily="34" charset="0"/>
                </a:rPr>
                <a:t>more</a:t>
              </a:r>
            </a:p>
            <a:p>
              <a:pPr algn="ctr"/>
              <a:r>
                <a:rPr lang="en-US" b="1">
                  <a:latin typeface="Calibri" pitchFamily="34" charset="0"/>
                </a:rPr>
                <a:t>5.2%</a:t>
              </a:r>
            </a:p>
          </p:txBody>
        </p:sp>
        <p:cxnSp>
          <p:nvCxnSpPr>
            <p:cNvPr id="17" name="Rechte verbindingslijn met pijl 16"/>
            <p:cNvCxnSpPr/>
            <p:nvPr/>
          </p:nvCxnSpPr>
          <p:spPr>
            <a:xfrm rot="5400000">
              <a:off x="7858021" y="2999451"/>
              <a:ext cx="571758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ep 11"/>
          <p:cNvGrpSpPr>
            <a:grpSpLocks/>
          </p:cNvGrpSpPr>
          <p:nvPr/>
        </p:nvGrpSpPr>
        <p:grpSpPr bwMode="auto">
          <a:xfrm>
            <a:off x="5572125" y="1571625"/>
            <a:ext cx="2428875" cy="1785938"/>
            <a:chOff x="6929454" y="1500174"/>
            <a:chExt cx="2428892" cy="1786744"/>
          </a:xfrm>
        </p:grpSpPr>
        <p:sp>
          <p:nvSpPr>
            <p:cNvPr id="41992" name="Tekstvak 1"/>
            <p:cNvSpPr txBox="1">
              <a:spLocks noChangeArrowheads="1"/>
            </p:cNvSpPr>
            <p:nvPr/>
          </p:nvSpPr>
          <p:spPr bwMode="auto">
            <a:xfrm>
              <a:off x="6929454" y="1500174"/>
              <a:ext cx="2428892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b="1">
                  <a:latin typeface="Calibri" pitchFamily="34" charset="0"/>
                </a:rPr>
                <a:t>Women travelled at less than 10 minutes </a:t>
              </a:r>
            </a:p>
            <a:p>
              <a:pPr algn="ctr"/>
              <a:r>
                <a:rPr lang="en-US" b="1">
                  <a:latin typeface="Calibri" pitchFamily="34" charset="0"/>
                </a:rPr>
                <a:t>more</a:t>
              </a:r>
            </a:p>
            <a:p>
              <a:pPr algn="ctr"/>
              <a:r>
                <a:rPr lang="en-US" b="1">
                  <a:latin typeface="Calibri" pitchFamily="34" charset="0"/>
                </a:rPr>
                <a:t>22.0%</a:t>
              </a:r>
            </a:p>
          </p:txBody>
        </p:sp>
        <p:cxnSp>
          <p:nvCxnSpPr>
            <p:cNvPr id="18" name="Rechte verbindingslijn met pijl 17"/>
            <p:cNvCxnSpPr/>
            <p:nvPr/>
          </p:nvCxnSpPr>
          <p:spPr>
            <a:xfrm rot="5400000">
              <a:off x="7858022" y="2999451"/>
              <a:ext cx="571758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Summary of Findings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0C1522"/>
              </a:buClr>
            </a:pPr>
            <a:r>
              <a:rPr lang="en-GB" sz="3000" smtClean="0"/>
              <a:t>18.6% of women travelled at least 20 min</a:t>
            </a:r>
          </a:p>
          <a:p>
            <a:pPr>
              <a:lnSpc>
                <a:spcPct val="80000"/>
              </a:lnSpc>
              <a:buClr>
                <a:srgbClr val="0C1522"/>
              </a:buClr>
            </a:pPr>
            <a:endParaRPr lang="en-GB" sz="3000" smtClean="0"/>
          </a:p>
          <a:p>
            <a:pPr>
              <a:lnSpc>
                <a:spcPct val="80000"/>
              </a:lnSpc>
              <a:buClr>
                <a:srgbClr val="0C1522"/>
              </a:buClr>
            </a:pPr>
            <a:r>
              <a:rPr lang="en-GB" sz="3000" smtClean="0"/>
              <a:t>These women had a 26% significant increased risk of restricted perinatal mortality</a:t>
            </a:r>
          </a:p>
          <a:p>
            <a:pPr>
              <a:lnSpc>
                <a:spcPct val="80000"/>
              </a:lnSpc>
              <a:buClr>
                <a:srgbClr val="0C1522"/>
              </a:buClr>
            </a:pPr>
            <a:endParaRPr lang="en-GB" sz="3000" smtClean="0"/>
          </a:p>
          <a:p>
            <a:pPr>
              <a:lnSpc>
                <a:spcPct val="80000"/>
              </a:lnSpc>
              <a:buClr>
                <a:srgbClr val="0C1522"/>
              </a:buClr>
            </a:pPr>
            <a:r>
              <a:rPr lang="en-GB" sz="3000" smtClean="0"/>
              <a:t>This relationship was found for women:</a:t>
            </a:r>
          </a:p>
          <a:p>
            <a:pPr lvl="1">
              <a:lnSpc>
                <a:spcPct val="80000"/>
              </a:lnSpc>
              <a:buClr>
                <a:srgbClr val="1E3554"/>
              </a:buClr>
            </a:pPr>
            <a:r>
              <a:rPr lang="en-GB" sz="2600" smtClean="0"/>
              <a:t>low-risk -&gt; high-risk during labour</a:t>
            </a:r>
          </a:p>
          <a:p>
            <a:pPr lvl="1">
              <a:lnSpc>
                <a:spcPct val="80000"/>
              </a:lnSpc>
              <a:buClr>
                <a:srgbClr val="1E3554"/>
              </a:buClr>
            </a:pPr>
            <a:r>
              <a:rPr lang="en-GB" sz="2600" smtClean="0"/>
              <a:t>high-risk</a:t>
            </a:r>
          </a:p>
          <a:p>
            <a:pPr>
              <a:lnSpc>
                <a:spcPct val="80000"/>
              </a:lnSpc>
              <a:buClr>
                <a:srgbClr val="0C1522"/>
              </a:buClr>
            </a:pPr>
            <a:endParaRPr lang="en-GB" sz="3000" smtClean="0"/>
          </a:p>
          <a:p>
            <a:pPr>
              <a:lnSpc>
                <a:spcPct val="80000"/>
              </a:lnSpc>
              <a:buClr>
                <a:srgbClr val="0C1522"/>
              </a:buClr>
            </a:pPr>
            <a:r>
              <a:rPr lang="en-GB" sz="3000" smtClean="0"/>
              <a:t>5.2% travelled &gt; 10 minutes further than the nearest healthcare centre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Discussion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800" dirty="0" smtClean="0"/>
              <a:t>Strengths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Large study population (n = 1,056,073)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PRN covered 96% of all deliveries, linkage was validated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Used best possible approximation of travel time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sz="28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2800" dirty="0" smtClean="0"/>
              <a:t>Weaknesses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Drive Time Matrix [DTM] calculation has its limitations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Possible confounding by indication for high-risk women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/>
              <a:t>The woman’s location at change of risk status was not known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Overview of the Lecture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74825"/>
            <a:ext cx="8229600" cy="4940300"/>
          </a:xfrm>
        </p:spPr>
        <p:txBody>
          <a:bodyPr rtlCol="0">
            <a:normAutofit fontScale="92500"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Background &amp; Motivation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Research Questions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Methodology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Results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Summary of Findings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US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dirty="0" smtClean="0"/>
              <a:t>Discussion &amp; Conclusion</a:t>
            </a:r>
          </a:p>
        </p:txBody>
      </p:sp>
      <p:sp>
        <p:nvSpPr>
          <p:cNvPr id="6" name="TimeShape"/>
          <p:cNvSpPr txBox="1"/>
          <p:nvPr/>
        </p:nvSpPr>
        <p:spPr>
          <a:xfrm>
            <a:off x="8550275" y="571500"/>
            <a:ext cx="211138" cy="230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 fontAlgn="auto">
              <a:spcBef>
                <a:spcPct val="50000"/>
              </a:spcBef>
              <a:defRPr/>
            </a:pPr>
            <a:r>
              <a:rPr lang="en-US" sz="900" b="1">
                <a:solidFill>
                  <a:schemeClr val="bg1">
                    <a:lumMod val="25000"/>
                  </a:schemeClr>
                </a:solidFill>
                <a:latin typeface="Calibri" pitchFamily="34" charset="0"/>
              </a:rPr>
              <a:t> </a:t>
            </a:r>
            <a:endParaRPr lang="en-US" sz="900" b="1" dirty="0">
              <a:solidFill>
                <a:schemeClr val="bg1">
                  <a:lumMod val="2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Recommendations &amp; Implications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Recommendations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GB" sz="2400" dirty="0" smtClean="0"/>
              <a:t>Travel time should be recorded in registries and EPR’s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GB" sz="2400" dirty="0" smtClean="0"/>
              <a:t>Perinatal audits should include travel time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GB" sz="2400" dirty="0" smtClean="0"/>
              <a:t>Results of this study can be used in the discussion of planning of healthcare centres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Implications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GB" sz="2400" dirty="0" smtClean="0"/>
              <a:t>More research is needed on access to healthcare</a:t>
            </a:r>
          </a:p>
          <a:p>
            <a:pPr marL="996696" lvl="2" fontAlgn="auto">
              <a:spcAft>
                <a:spcPts val="0"/>
              </a:spcAft>
              <a:buFont typeface="Arial"/>
              <a:buChar char="▪"/>
              <a:defRPr/>
            </a:pPr>
            <a:r>
              <a:rPr lang="en-GB" sz="1800" dirty="0" smtClean="0"/>
              <a:t>In other study populations/outcome measures</a:t>
            </a:r>
          </a:p>
          <a:p>
            <a:pPr marL="996696" lvl="2" fontAlgn="auto">
              <a:spcAft>
                <a:spcPts val="0"/>
              </a:spcAft>
              <a:buFont typeface="Arial"/>
              <a:buChar char="▪"/>
              <a:defRPr/>
            </a:pPr>
            <a:r>
              <a:rPr lang="en-GB" sz="1800" dirty="0" smtClean="0"/>
              <a:t>On why women did not deliver at the nearest healthcare centre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Conclusion</a:t>
            </a:r>
            <a:endParaRPr lang="en-GB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2800" dirty="0" smtClean="0"/>
              <a:t>Positive relation between travel time (≥ 20 min) and restricted perinatal mortality was found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sz="28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2800" dirty="0" smtClean="0"/>
              <a:t>Relationship was found for women who were low-risk and became high-risk during labour and for women who started as high-risk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sz="28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2800" dirty="0" smtClean="0"/>
              <a:t>However this relationship need not be causal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sz="2800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sz="2800" dirty="0" smtClean="0"/>
              <a:t>Perinatal audits can shed light on travel time as a potential aetiological factor 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endParaRPr lang="en-GB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Please note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180975" indent="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rgbClr val="C00000"/>
                </a:solidFill>
              </a:rPr>
              <a:t>Slides following upon this slide are backup slides, these will not be used in the 30 minutes presentation.</a:t>
            </a:r>
          </a:p>
        </p:txBody>
      </p:sp>
      <p:sp>
        <p:nvSpPr>
          <p:cNvPr id="50179" name="TMAutoTimeShape"/>
          <p:cNvSpPr txBox="1">
            <a:spLocks noChangeArrowheads="1"/>
          </p:cNvSpPr>
          <p:nvPr/>
        </p:nvSpPr>
        <p:spPr bwMode="auto">
          <a:xfrm>
            <a:off x="12700" y="12700"/>
            <a:ext cx="25400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00:29:14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The 4 Levels of Care Provision</a:t>
            </a:r>
            <a:b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without animation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pic>
        <p:nvPicPr>
          <p:cNvPr id="51202" name="Picture 17" descr="C:\Users\Yurij Stanngrad\AppData\Local\Microsoft\Windows\Temporary Internet Files\Content.IE5\FUO2HNKH\MPj0437239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1690688"/>
            <a:ext cx="2414588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15" descr="C:\Users\Yurij Stanngrad\AppData\Local\Microsoft\Windows\Temporary Internet Files\Content.IE5\3I3KGJ6A\MCj031024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786313"/>
            <a:ext cx="714375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15" descr="C:\Users\Yurij Stanngrad\AppData\Local\Microsoft\Windows\Temporary Internet Files\Content.IE5\3I3KGJ6A\MCj031024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5143500"/>
            <a:ext cx="714375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15" descr="C:\Users\Yurij Stanngrad\AppData\Local\Microsoft\Windows\Temporary Internet Files\Content.IE5\3I3KGJ6A\MCj031024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2143125"/>
            <a:ext cx="714375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15" descr="C:\Users\Yurij Stanngrad\AppData\Local\Microsoft\Windows\Temporary Internet Files\Content.IE5\3I3KGJ6A\MCj0310248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071688"/>
            <a:ext cx="714375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0" name="Rechte verbindingslijn 39"/>
          <p:cNvCxnSpPr/>
          <p:nvPr/>
        </p:nvCxnSpPr>
        <p:spPr>
          <a:xfrm rot="5400000">
            <a:off x="1750219" y="4179094"/>
            <a:ext cx="5357812" cy="0"/>
          </a:xfrm>
          <a:prstGeom prst="line">
            <a:avLst/>
          </a:prstGeom>
          <a:ln w="50800">
            <a:solidFill>
              <a:schemeClr val="bg1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41"/>
          <p:cNvCxnSpPr/>
          <p:nvPr/>
        </p:nvCxnSpPr>
        <p:spPr>
          <a:xfrm>
            <a:off x="0" y="4143375"/>
            <a:ext cx="9144000" cy="0"/>
          </a:xfrm>
          <a:prstGeom prst="line">
            <a:avLst/>
          </a:prstGeom>
          <a:ln w="50800">
            <a:solidFill>
              <a:schemeClr val="bg1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209" name="Groep 56"/>
          <p:cNvGrpSpPr>
            <a:grpSpLocks/>
          </p:cNvGrpSpPr>
          <p:nvPr/>
        </p:nvGrpSpPr>
        <p:grpSpPr bwMode="auto">
          <a:xfrm>
            <a:off x="5572125" y="1785938"/>
            <a:ext cx="3065463" cy="2214562"/>
            <a:chOff x="5572132" y="1785926"/>
            <a:chExt cx="3065995" cy="2214572"/>
          </a:xfrm>
        </p:grpSpPr>
        <p:pic>
          <p:nvPicPr>
            <p:cNvPr id="51233" name="Picture 22" descr="C:\Users\Yurij Stanngrad\AppData\Local\Microsoft\Windows\Temporary Internet Files\Content.IE5\DI5XP2TW\MCj0088970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86644" y="1785926"/>
              <a:ext cx="1351483" cy="1809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8" name="Rechte verbindingslijn met pijl 37"/>
            <p:cNvCxnSpPr/>
            <p:nvPr/>
          </p:nvCxnSpPr>
          <p:spPr>
            <a:xfrm>
              <a:off x="5572132" y="2857493"/>
              <a:ext cx="1643348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235" name="Picture 27" descr="C:\Users\Yurij Stanngrad\AppData\Local\Microsoft\Windows\Temporary Internet Files\Content.IE5\FUO2HNKH\MCj04348360000[1]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5786446" y="1857364"/>
              <a:ext cx="1071558" cy="107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36" name="Picture 28" descr="C:\Users\Yurij Stanngrad\AppData\Local\Microsoft\Windows\Temporary Internet Files\Content.IE5\0MV8JSP9\MCj04338950000[1]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flipH="1">
              <a:off x="5643570" y="2786058"/>
              <a:ext cx="1214440" cy="1214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1210" name="Groep 64"/>
          <p:cNvGrpSpPr>
            <a:grpSpLocks/>
          </p:cNvGrpSpPr>
          <p:nvPr/>
        </p:nvGrpSpPr>
        <p:grpSpPr bwMode="auto">
          <a:xfrm>
            <a:off x="5572125" y="4500563"/>
            <a:ext cx="3246438" cy="2143125"/>
            <a:chOff x="5572132" y="4500582"/>
            <a:chExt cx="3246016" cy="2143128"/>
          </a:xfrm>
        </p:grpSpPr>
        <p:pic>
          <p:nvPicPr>
            <p:cNvPr id="51229" name="Picture 23" descr="C:\Users\Yurij Stanngrad\AppData\Local\Microsoft\Windows\Temporary Internet Files\Content.IE5\3I3KGJ6A\MPj04387060000[1]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429520" y="4586318"/>
              <a:ext cx="1388628" cy="1771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7" name="Rechte verbindingslijn met pijl 36"/>
            <p:cNvCxnSpPr/>
            <p:nvPr/>
          </p:nvCxnSpPr>
          <p:spPr>
            <a:xfrm>
              <a:off x="5572132" y="5499120"/>
              <a:ext cx="1571421" cy="1588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231" name="Picture 27" descr="C:\Users\Yurij Stanngrad\AppData\Local\Microsoft\Windows\Temporary Internet Files\Content.IE5\FUO2HNKH\MCj04348360000[1]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5786446" y="4500582"/>
              <a:ext cx="1071558" cy="107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32" name="Picture 28" descr="C:\Users\Yurij Stanngrad\AppData\Local\Microsoft\Windows\Temporary Internet Files\Content.IE5\0MV8JSP9\MCj04338950000[1]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flipH="1">
              <a:off x="5786446" y="5429270"/>
              <a:ext cx="1214440" cy="1214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11" name="Tekstvak 52"/>
          <p:cNvSpPr txBox="1">
            <a:spLocks noChangeArrowheads="1"/>
          </p:cNvSpPr>
          <p:nvPr/>
        </p:nvSpPr>
        <p:spPr bwMode="auto">
          <a:xfrm>
            <a:off x="142875" y="1571625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1. Low-risk women, final home deliveries (27.6%)</a:t>
            </a:r>
          </a:p>
        </p:txBody>
      </p:sp>
      <p:sp>
        <p:nvSpPr>
          <p:cNvPr id="51212" name="Tekstvak 53"/>
          <p:cNvSpPr txBox="1">
            <a:spLocks noChangeArrowheads="1"/>
          </p:cNvSpPr>
          <p:nvPr/>
        </p:nvSpPr>
        <p:spPr bwMode="auto">
          <a:xfrm>
            <a:off x="4500563" y="1571625"/>
            <a:ext cx="42148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2. Low-risk women, final outp. clinic deliveries (12.3%)</a:t>
            </a:r>
          </a:p>
        </p:txBody>
      </p:sp>
      <p:sp>
        <p:nvSpPr>
          <p:cNvPr id="51213" name="Tekstvak 54"/>
          <p:cNvSpPr txBox="1">
            <a:spLocks noChangeArrowheads="1"/>
          </p:cNvSpPr>
          <p:nvPr/>
        </p:nvSpPr>
        <p:spPr bwMode="auto">
          <a:xfrm>
            <a:off x="4572000" y="4214813"/>
            <a:ext cx="4143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4. High-risk women, final hospital deliveries (46.5%)</a:t>
            </a:r>
          </a:p>
        </p:txBody>
      </p:sp>
      <p:pic>
        <p:nvPicPr>
          <p:cNvPr id="51214" name="Picture 17" descr="C:\Users\Yurij Stanngrad\AppData\Local\Microsoft\Windows\Temporary Internet Files\Content.IE5\FUO2HNKH\MPj0437239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4500563"/>
            <a:ext cx="1204912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15" name="Groep 57"/>
          <p:cNvGrpSpPr>
            <a:grpSpLocks/>
          </p:cNvGrpSpPr>
          <p:nvPr/>
        </p:nvGrpSpPr>
        <p:grpSpPr bwMode="auto">
          <a:xfrm>
            <a:off x="1000125" y="5929313"/>
            <a:ext cx="1071563" cy="714375"/>
            <a:chOff x="5572132" y="1785926"/>
            <a:chExt cx="3065995" cy="2214572"/>
          </a:xfrm>
        </p:grpSpPr>
        <p:pic>
          <p:nvPicPr>
            <p:cNvPr id="51225" name="Picture 22" descr="C:\Users\Yurij Stanngrad\AppData\Local\Microsoft\Windows\Temporary Internet Files\Content.IE5\DI5XP2TW\MCj00889700000[1].wmf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86644" y="1785926"/>
              <a:ext cx="1351483" cy="1809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0" name="Rechte verbindingslijn met pijl 59"/>
            <p:cNvCxnSpPr/>
            <p:nvPr/>
          </p:nvCxnSpPr>
          <p:spPr>
            <a:xfrm>
              <a:off x="5572132" y="2858763"/>
              <a:ext cx="1644281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227" name="Picture 27" descr="C:\Users\Yurij Stanngrad\AppData\Local\Microsoft\Windows\Temporary Internet Files\Content.IE5\FUO2HNKH\MCj04348360000[1]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5786446" y="1857364"/>
              <a:ext cx="1071558" cy="107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8" name="Picture 28" descr="C:\Users\Yurij Stanngrad\AppData\Local\Microsoft\Windows\Temporary Internet Files\Content.IE5\0MV8JSP9\MCj04338950000[1]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flipH="1">
              <a:off x="5643570" y="2786058"/>
              <a:ext cx="1214440" cy="1214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3" name="Vermenigvuldigen 62"/>
          <p:cNvSpPr/>
          <p:nvPr/>
        </p:nvSpPr>
        <p:spPr>
          <a:xfrm>
            <a:off x="1000125" y="4357688"/>
            <a:ext cx="1071563" cy="1428750"/>
          </a:xfrm>
          <a:prstGeom prst="mathMultiply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4" name="Vermenigvuldigen 63"/>
          <p:cNvSpPr/>
          <p:nvPr/>
        </p:nvSpPr>
        <p:spPr>
          <a:xfrm>
            <a:off x="1000125" y="5572125"/>
            <a:ext cx="1071563" cy="1428750"/>
          </a:xfrm>
          <a:prstGeom prst="mathMultiply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1218" name="Groep 66"/>
          <p:cNvGrpSpPr>
            <a:grpSpLocks/>
          </p:cNvGrpSpPr>
          <p:nvPr/>
        </p:nvGrpSpPr>
        <p:grpSpPr bwMode="auto">
          <a:xfrm>
            <a:off x="1928813" y="4857750"/>
            <a:ext cx="2286000" cy="1785938"/>
            <a:chOff x="5572132" y="4500582"/>
            <a:chExt cx="3246016" cy="2143128"/>
          </a:xfrm>
        </p:grpSpPr>
        <p:pic>
          <p:nvPicPr>
            <p:cNvPr id="51221" name="Picture 23" descr="C:\Users\Yurij Stanngrad\AppData\Local\Microsoft\Windows\Temporary Internet Files\Content.IE5\3I3KGJ6A\MPj04387060000[1].jp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429520" y="4586318"/>
              <a:ext cx="1388628" cy="1771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9" name="Rechte verbindingslijn met pijl 68"/>
            <p:cNvCxnSpPr/>
            <p:nvPr/>
          </p:nvCxnSpPr>
          <p:spPr>
            <a:xfrm>
              <a:off x="5572132" y="5498803"/>
              <a:ext cx="1571161" cy="190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223" name="Picture 27" descr="C:\Users\Yurij Stanngrad\AppData\Local\Microsoft\Windows\Temporary Internet Files\Content.IE5\FUO2HNKH\MCj04348360000[1]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flipH="1">
              <a:off x="5786446" y="4500582"/>
              <a:ext cx="1071558" cy="1071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24" name="Picture 28" descr="C:\Users\Yurij Stanngrad\AppData\Local\Microsoft\Windows\Temporary Internet Files\Content.IE5\0MV8JSP9\MCj04338950000[1]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flipH="1">
              <a:off x="5786446" y="5429270"/>
              <a:ext cx="1214440" cy="1214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19" name="Tekstvak 71"/>
          <p:cNvSpPr txBox="1">
            <a:spLocks noChangeArrowheads="1"/>
          </p:cNvSpPr>
          <p:nvPr/>
        </p:nvSpPr>
        <p:spPr bwMode="auto">
          <a:xfrm>
            <a:off x="142875" y="4214813"/>
            <a:ext cx="4143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latin typeface="Calibri" pitchFamily="34" charset="0"/>
              </a:rPr>
              <a:t>3. Low-risk -&gt; high-risk women, final hospital deliveries (13.6%)</a:t>
            </a:r>
          </a:p>
        </p:txBody>
      </p:sp>
      <p:sp>
        <p:nvSpPr>
          <p:cNvPr id="51220" name="TMAutoTimeShape"/>
          <p:cNvSpPr txBox="1">
            <a:spLocks noChangeArrowheads="1"/>
          </p:cNvSpPr>
          <p:nvPr/>
        </p:nvSpPr>
        <p:spPr bwMode="auto">
          <a:xfrm>
            <a:off x="12700" y="12700"/>
            <a:ext cx="25400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00:29:14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PERISTAT-II Newspapers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24336FE-75D6-4B3B-8FDC-F4B45B255A05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grpSp>
        <p:nvGrpSpPr>
          <p:cNvPr id="53251" name="Groep 13"/>
          <p:cNvGrpSpPr>
            <a:grpSpLocks/>
          </p:cNvGrpSpPr>
          <p:nvPr/>
        </p:nvGrpSpPr>
        <p:grpSpPr bwMode="auto">
          <a:xfrm>
            <a:off x="785813" y="1714500"/>
            <a:ext cx="8156575" cy="3143250"/>
            <a:chOff x="785785" y="1714488"/>
            <a:chExt cx="8155832" cy="3143272"/>
          </a:xfrm>
        </p:grpSpPr>
        <p:pic>
          <p:nvPicPr>
            <p:cNvPr id="53262" name="Picture 2"/>
            <p:cNvPicPr>
              <a:picLocks noChangeAspect="1" noChangeArrowheads="1"/>
            </p:cNvPicPr>
            <p:nvPr/>
          </p:nvPicPr>
          <p:blipFill>
            <a:blip r:embed="rId3"/>
            <a:srcRect l="30730" t="37500" r="30208" b="38333"/>
            <a:stretch>
              <a:fillRect/>
            </a:stretch>
          </p:blipFill>
          <p:spPr bwMode="auto">
            <a:xfrm>
              <a:off x="785785" y="1714488"/>
              <a:ext cx="8129152" cy="3143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63" name="Tekstvak 7"/>
            <p:cNvSpPr txBox="1">
              <a:spLocks noChangeArrowheads="1"/>
            </p:cNvSpPr>
            <p:nvPr/>
          </p:nvSpPr>
          <p:spPr bwMode="auto">
            <a:xfrm>
              <a:off x="7572396" y="1714488"/>
              <a:ext cx="136922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Source: TNO</a:t>
              </a:r>
            </a:p>
          </p:txBody>
        </p:sp>
      </p:grpSp>
      <p:grpSp>
        <p:nvGrpSpPr>
          <p:cNvPr id="53252" name="Groep 15"/>
          <p:cNvGrpSpPr>
            <a:grpSpLocks/>
          </p:cNvGrpSpPr>
          <p:nvPr/>
        </p:nvGrpSpPr>
        <p:grpSpPr bwMode="auto">
          <a:xfrm>
            <a:off x="857250" y="4857750"/>
            <a:ext cx="5857875" cy="1441450"/>
            <a:chOff x="857224" y="4857760"/>
            <a:chExt cx="5857916" cy="1440902"/>
          </a:xfrm>
        </p:grpSpPr>
        <p:pic>
          <p:nvPicPr>
            <p:cNvPr id="53260" name="Picture 3"/>
            <p:cNvPicPr>
              <a:picLocks noChangeAspect="1" noChangeArrowheads="1"/>
            </p:cNvPicPr>
            <p:nvPr/>
          </p:nvPicPr>
          <p:blipFill>
            <a:blip r:embed="rId4"/>
            <a:srcRect l="15625" t="27499" r="41666" b="55833"/>
            <a:stretch>
              <a:fillRect/>
            </a:stretch>
          </p:blipFill>
          <p:spPr bwMode="auto">
            <a:xfrm>
              <a:off x="857224" y="4857760"/>
              <a:ext cx="5857916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61" name="Tekstvak 8"/>
            <p:cNvSpPr txBox="1">
              <a:spLocks noChangeArrowheads="1"/>
            </p:cNvSpPr>
            <p:nvPr/>
          </p:nvSpPr>
          <p:spPr bwMode="auto">
            <a:xfrm>
              <a:off x="4429125" y="5929330"/>
              <a:ext cx="228601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Source: de Volkskrant</a:t>
              </a:r>
            </a:p>
          </p:txBody>
        </p:sp>
      </p:grpSp>
      <p:grpSp>
        <p:nvGrpSpPr>
          <p:cNvPr id="53253" name="Groep 14"/>
          <p:cNvGrpSpPr>
            <a:grpSpLocks/>
          </p:cNvGrpSpPr>
          <p:nvPr/>
        </p:nvGrpSpPr>
        <p:grpSpPr bwMode="auto">
          <a:xfrm>
            <a:off x="3429000" y="3286125"/>
            <a:ext cx="5357813" cy="2071688"/>
            <a:chOff x="3428992" y="3286124"/>
            <a:chExt cx="5357818" cy="2071702"/>
          </a:xfrm>
        </p:grpSpPr>
        <p:pic>
          <p:nvPicPr>
            <p:cNvPr id="53258" name="Picture 4"/>
            <p:cNvPicPr>
              <a:picLocks noChangeAspect="1" noChangeArrowheads="1"/>
            </p:cNvPicPr>
            <p:nvPr/>
          </p:nvPicPr>
          <p:blipFill>
            <a:blip r:embed="rId5"/>
            <a:srcRect l="16667" t="33333" r="44270" b="42500"/>
            <a:stretch>
              <a:fillRect/>
            </a:stretch>
          </p:blipFill>
          <p:spPr bwMode="auto">
            <a:xfrm>
              <a:off x="3428992" y="3286124"/>
              <a:ext cx="5357818" cy="2071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59" name="Tekstvak 10"/>
            <p:cNvSpPr txBox="1">
              <a:spLocks noChangeArrowheads="1"/>
            </p:cNvSpPr>
            <p:nvPr/>
          </p:nvSpPr>
          <p:spPr bwMode="auto">
            <a:xfrm>
              <a:off x="3428992" y="4857760"/>
              <a:ext cx="228601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Source: Trouw</a:t>
              </a:r>
            </a:p>
          </p:txBody>
        </p:sp>
      </p:grpSp>
      <p:grpSp>
        <p:nvGrpSpPr>
          <p:cNvPr id="53254" name="Groep 16"/>
          <p:cNvGrpSpPr>
            <a:grpSpLocks/>
          </p:cNvGrpSpPr>
          <p:nvPr/>
        </p:nvGrpSpPr>
        <p:grpSpPr bwMode="auto">
          <a:xfrm>
            <a:off x="0" y="1500188"/>
            <a:ext cx="4572000" cy="2928937"/>
            <a:chOff x="0" y="1500174"/>
            <a:chExt cx="4572032" cy="2928958"/>
          </a:xfrm>
        </p:grpSpPr>
        <p:pic>
          <p:nvPicPr>
            <p:cNvPr id="53256" name="Picture 2"/>
            <p:cNvPicPr>
              <a:picLocks noChangeAspect="1" noChangeArrowheads="1"/>
            </p:cNvPicPr>
            <p:nvPr/>
          </p:nvPicPr>
          <p:blipFill>
            <a:blip r:embed="rId6"/>
            <a:srcRect l="13020" t="26666" r="53645" b="39166"/>
            <a:stretch>
              <a:fillRect/>
            </a:stretch>
          </p:blipFill>
          <p:spPr bwMode="auto">
            <a:xfrm>
              <a:off x="0" y="1500174"/>
              <a:ext cx="4572032" cy="2928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57" name="Tekstvak 12"/>
            <p:cNvSpPr txBox="1">
              <a:spLocks noChangeArrowheads="1"/>
            </p:cNvSpPr>
            <p:nvPr/>
          </p:nvSpPr>
          <p:spPr bwMode="auto">
            <a:xfrm>
              <a:off x="1785919" y="4059800"/>
              <a:ext cx="278608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Source: Algemeen Dagblad</a:t>
              </a:r>
            </a:p>
          </p:txBody>
        </p:sp>
      </p:grpSp>
      <p:sp>
        <p:nvSpPr>
          <p:cNvPr id="53255" name="TMAutoTimeShape"/>
          <p:cNvSpPr txBox="1">
            <a:spLocks noChangeArrowheads="1"/>
          </p:cNvSpPr>
          <p:nvPr/>
        </p:nvSpPr>
        <p:spPr bwMode="auto">
          <a:xfrm>
            <a:off x="12700" y="12700"/>
            <a:ext cx="25400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00:29:13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7"/>
          <p:cNvPicPr>
            <a:picLocks noChangeAspect="1" noChangeArrowheads="1"/>
          </p:cNvPicPr>
          <p:nvPr/>
        </p:nvPicPr>
        <p:blipFill>
          <a:blip r:embed="rId3"/>
          <a:srcRect l="11980" t="26666" r="35417" b="11665"/>
          <a:stretch>
            <a:fillRect/>
          </a:stretch>
        </p:blipFill>
        <p:spPr bwMode="auto">
          <a:xfrm>
            <a:off x="1285875" y="1357313"/>
            <a:ext cx="7215188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Regional Differences - Newspapers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24336FE-75D6-4B3B-8FDC-F4B45B255A05}" type="datetime8">
              <a:rPr lang="en-US"/>
              <a:pPr>
                <a:defRPr/>
              </a:pPr>
              <a:t>9/22/2009 9:47 AM</a:t>
            </a:fld>
            <a:endParaRPr lang="en-US" dirty="0"/>
          </a:p>
        </p:txBody>
      </p:sp>
      <p:grpSp>
        <p:nvGrpSpPr>
          <p:cNvPr id="55300" name="Groep 15"/>
          <p:cNvGrpSpPr>
            <a:grpSpLocks/>
          </p:cNvGrpSpPr>
          <p:nvPr/>
        </p:nvGrpSpPr>
        <p:grpSpPr bwMode="auto">
          <a:xfrm>
            <a:off x="0" y="1571625"/>
            <a:ext cx="4572000" cy="2357438"/>
            <a:chOff x="0" y="1571612"/>
            <a:chExt cx="4572032" cy="2357454"/>
          </a:xfrm>
        </p:grpSpPr>
        <p:pic>
          <p:nvPicPr>
            <p:cNvPr id="55308" name="Picture 3"/>
            <p:cNvPicPr>
              <a:picLocks noChangeAspect="1" noChangeArrowheads="1"/>
            </p:cNvPicPr>
            <p:nvPr/>
          </p:nvPicPr>
          <p:blipFill>
            <a:blip r:embed="rId4"/>
            <a:srcRect l="15625" t="48334" r="51042" b="24167"/>
            <a:stretch>
              <a:fillRect/>
            </a:stretch>
          </p:blipFill>
          <p:spPr bwMode="auto">
            <a:xfrm>
              <a:off x="0" y="1571612"/>
              <a:ext cx="4572032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09" name="Tekstvak 7"/>
            <p:cNvSpPr txBox="1">
              <a:spLocks noChangeArrowheads="1"/>
            </p:cNvSpPr>
            <p:nvPr/>
          </p:nvSpPr>
          <p:spPr bwMode="auto">
            <a:xfrm>
              <a:off x="2500298" y="3429000"/>
              <a:ext cx="195502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Source: Het Parool</a:t>
              </a:r>
            </a:p>
          </p:txBody>
        </p:sp>
      </p:grpSp>
      <p:grpSp>
        <p:nvGrpSpPr>
          <p:cNvPr id="55301" name="Groep 14"/>
          <p:cNvGrpSpPr>
            <a:grpSpLocks/>
          </p:cNvGrpSpPr>
          <p:nvPr/>
        </p:nvGrpSpPr>
        <p:grpSpPr bwMode="auto">
          <a:xfrm>
            <a:off x="3143250" y="1571625"/>
            <a:ext cx="6000750" cy="1441450"/>
            <a:chOff x="3143208" y="1571612"/>
            <a:chExt cx="6000792" cy="1440902"/>
          </a:xfrm>
        </p:grpSpPr>
        <p:pic>
          <p:nvPicPr>
            <p:cNvPr id="55306" name="Picture 4"/>
            <p:cNvPicPr>
              <a:picLocks noChangeAspect="1" noChangeArrowheads="1"/>
            </p:cNvPicPr>
            <p:nvPr/>
          </p:nvPicPr>
          <p:blipFill>
            <a:blip r:embed="rId5"/>
            <a:srcRect l="15625" t="28333" r="40625" b="55000"/>
            <a:stretch>
              <a:fillRect/>
            </a:stretch>
          </p:blipFill>
          <p:spPr bwMode="auto">
            <a:xfrm>
              <a:off x="3143208" y="1571612"/>
              <a:ext cx="6000792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07" name="Tekstvak 9"/>
            <p:cNvSpPr txBox="1">
              <a:spLocks noChangeArrowheads="1"/>
            </p:cNvSpPr>
            <p:nvPr/>
          </p:nvSpPr>
          <p:spPr bwMode="auto">
            <a:xfrm>
              <a:off x="6896910" y="2643182"/>
              <a:ext cx="224709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Source: de Volkskrant</a:t>
              </a:r>
            </a:p>
          </p:txBody>
        </p:sp>
      </p:grpSp>
      <p:grpSp>
        <p:nvGrpSpPr>
          <p:cNvPr id="55302" name="Groep 16"/>
          <p:cNvGrpSpPr>
            <a:grpSpLocks/>
          </p:cNvGrpSpPr>
          <p:nvPr/>
        </p:nvGrpSpPr>
        <p:grpSpPr bwMode="auto">
          <a:xfrm>
            <a:off x="0" y="4071938"/>
            <a:ext cx="4286250" cy="1584325"/>
            <a:chOff x="0" y="4071942"/>
            <a:chExt cx="4286280" cy="1583778"/>
          </a:xfrm>
        </p:grpSpPr>
        <p:pic>
          <p:nvPicPr>
            <p:cNvPr id="55304" name="Picture 5"/>
            <p:cNvPicPr>
              <a:picLocks noChangeAspect="1" noChangeArrowheads="1"/>
            </p:cNvPicPr>
            <p:nvPr/>
          </p:nvPicPr>
          <p:blipFill>
            <a:blip r:embed="rId6"/>
            <a:srcRect l="11980" t="34167" r="56770" b="50833"/>
            <a:stretch>
              <a:fillRect/>
            </a:stretch>
          </p:blipFill>
          <p:spPr bwMode="auto">
            <a:xfrm>
              <a:off x="0" y="4071942"/>
              <a:ext cx="4286280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05" name="Tekstvak 11"/>
            <p:cNvSpPr txBox="1">
              <a:spLocks noChangeArrowheads="1"/>
            </p:cNvSpPr>
            <p:nvPr/>
          </p:nvSpPr>
          <p:spPr bwMode="auto">
            <a:xfrm>
              <a:off x="1785918" y="5286388"/>
              <a:ext cx="245605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Source: Friesch Dagblad</a:t>
              </a:r>
            </a:p>
          </p:txBody>
        </p:sp>
      </p:grpSp>
      <p:sp>
        <p:nvSpPr>
          <p:cNvPr id="55303" name="TMAutoTimeShape"/>
          <p:cNvSpPr txBox="1">
            <a:spLocks noChangeArrowheads="1"/>
          </p:cNvSpPr>
          <p:nvPr/>
        </p:nvSpPr>
        <p:spPr bwMode="auto">
          <a:xfrm>
            <a:off x="12700" y="12700"/>
            <a:ext cx="25400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00:29:12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774825"/>
            <a:ext cx="8229600" cy="5083175"/>
          </a:xfrm>
        </p:spPr>
        <p:txBody>
          <a:bodyPr rtlCol="0">
            <a:normAutofit fontScale="92500" lnSpcReduction="10000"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Perinatal mortality Netherlands &gt; Europe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Perinatal mortality important indicator of quality of obstetric healthcare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Background &amp; Motivation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grpSp>
        <p:nvGrpSpPr>
          <p:cNvPr id="6" name="Groep 5"/>
          <p:cNvGrpSpPr>
            <a:grpSpLocks/>
          </p:cNvGrpSpPr>
          <p:nvPr/>
        </p:nvGrpSpPr>
        <p:grpSpPr bwMode="auto">
          <a:xfrm>
            <a:off x="571500" y="1714500"/>
            <a:ext cx="7929563" cy="3357563"/>
            <a:chOff x="3428992" y="3286124"/>
            <a:chExt cx="5357818" cy="2071702"/>
          </a:xfrm>
        </p:grpSpPr>
        <p:pic>
          <p:nvPicPr>
            <p:cNvPr id="18437" name="Picture 4"/>
            <p:cNvPicPr>
              <a:picLocks noChangeAspect="1" noChangeArrowheads="1"/>
            </p:cNvPicPr>
            <p:nvPr/>
          </p:nvPicPr>
          <p:blipFill>
            <a:blip r:embed="rId2"/>
            <a:srcRect l="16667" t="33333" r="44270" b="42500"/>
            <a:stretch>
              <a:fillRect/>
            </a:stretch>
          </p:blipFill>
          <p:spPr bwMode="auto">
            <a:xfrm>
              <a:off x="3428992" y="3286124"/>
              <a:ext cx="5357818" cy="2071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8" name="Tekstvak 7"/>
            <p:cNvSpPr txBox="1">
              <a:spLocks noChangeArrowheads="1"/>
            </p:cNvSpPr>
            <p:nvPr/>
          </p:nvSpPr>
          <p:spPr bwMode="auto">
            <a:xfrm>
              <a:off x="3428992" y="4857760"/>
              <a:ext cx="228601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Source: Trouw</a:t>
              </a:r>
            </a:p>
          </p:txBody>
        </p:sp>
      </p:grpSp>
      <p:sp>
        <p:nvSpPr>
          <p:cNvPr id="18436" name="TMAutoTimeShape"/>
          <p:cNvSpPr txBox="1">
            <a:spLocks noChangeArrowheads="1"/>
          </p:cNvSpPr>
          <p:nvPr/>
        </p:nvSpPr>
        <p:spPr bwMode="auto">
          <a:xfrm>
            <a:off x="12700" y="12700"/>
            <a:ext cx="25400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900"/>
              <a:t>00:29:52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Background &amp; Motivation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grpSp>
        <p:nvGrpSpPr>
          <p:cNvPr id="6" name="Groep 5"/>
          <p:cNvGrpSpPr>
            <a:grpSpLocks/>
          </p:cNvGrpSpPr>
          <p:nvPr/>
        </p:nvGrpSpPr>
        <p:grpSpPr bwMode="auto">
          <a:xfrm>
            <a:off x="4572000" y="1214438"/>
            <a:ext cx="4572000" cy="2357437"/>
            <a:chOff x="0" y="1571612"/>
            <a:chExt cx="4572032" cy="2357454"/>
          </a:xfrm>
        </p:grpSpPr>
        <p:pic>
          <p:nvPicPr>
            <p:cNvPr id="19471" name="Picture 3"/>
            <p:cNvPicPr>
              <a:picLocks noChangeAspect="1" noChangeArrowheads="1"/>
            </p:cNvPicPr>
            <p:nvPr/>
          </p:nvPicPr>
          <p:blipFill>
            <a:blip r:embed="rId2"/>
            <a:srcRect l="15625" t="48334" r="51042" b="24167"/>
            <a:stretch>
              <a:fillRect/>
            </a:stretch>
          </p:blipFill>
          <p:spPr bwMode="auto">
            <a:xfrm>
              <a:off x="0" y="1571612"/>
              <a:ext cx="4572032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72" name="Tekstvak 7"/>
            <p:cNvSpPr txBox="1">
              <a:spLocks noChangeArrowheads="1"/>
            </p:cNvSpPr>
            <p:nvPr/>
          </p:nvSpPr>
          <p:spPr bwMode="auto">
            <a:xfrm>
              <a:off x="2500298" y="3429000"/>
              <a:ext cx="195502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Source: Het Parool</a:t>
              </a:r>
            </a:p>
          </p:txBody>
        </p:sp>
      </p:grpSp>
      <p:grpSp>
        <p:nvGrpSpPr>
          <p:cNvPr id="9" name="Groep 8"/>
          <p:cNvGrpSpPr>
            <a:grpSpLocks/>
          </p:cNvGrpSpPr>
          <p:nvPr/>
        </p:nvGrpSpPr>
        <p:grpSpPr bwMode="auto">
          <a:xfrm>
            <a:off x="0" y="1214438"/>
            <a:ext cx="4572000" cy="5643562"/>
            <a:chOff x="0" y="0"/>
            <a:chExt cx="5314378" cy="6286520"/>
          </a:xfrm>
        </p:grpSpPr>
        <p:grpSp>
          <p:nvGrpSpPr>
            <p:cNvPr id="19467" name="Groep 8"/>
            <p:cNvGrpSpPr>
              <a:grpSpLocks/>
            </p:cNvGrpSpPr>
            <p:nvPr/>
          </p:nvGrpSpPr>
          <p:grpSpPr bwMode="auto">
            <a:xfrm>
              <a:off x="0" y="0"/>
              <a:ext cx="5314378" cy="6286520"/>
              <a:chOff x="0" y="0"/>
              <a:chExt cx="5314378" cy="6286520"/>
            </a:xfrm>
          </p:grpSpPr>
          <p:pic>
            <p:nvPicPr>
              <p:cNvPr id="19469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 l="36458" t="14999" r="20833" b="4166"/>
              <a:stretch>
                <a:fillRect/>
              </a:stretch>
            </p:blipFill>
            <p:spPr bwMode="auto">
              <a:xfrm>
                <a:off x="0" y="0"/>
                <a:ext cx="5314378" cy="6286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Rechthoek 12"/>
              <p:cNvSpPr/>
              <p:nvPr/>
            </p:nvSpPr>
            <p:spPr>
              <a:xfrm>
                <a:off x="0" y="6143283"/>
                <a:ext cx="500069" cy="143237"/>
              </a:xfrm>
              <a:prstGeom prst="rect">
                <a:avLst/>
              </a:prstGeom>
              <a:solidFill>
                <a:srgbClr val="F8F8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1" name="Rechthoek 10"/>
            <p:cNvSpPr/>
            <p:nvPr/>
          </p:nvSpPr>
          <p:spPr>
            <a:xfrm>
              <a:off x="4214597" y="5000923"/>
              <a:ext cx="1000136" cy="1214863"/>
            </a:xfrm>
            <a:prstGeom prst="rect">
              <a:avLst/>
            </a:prstGeom>
            <a:solidFill>
              <a:srgbClr val="F8F8F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4" name="Groep 13"/>
          <p:cNvGrpSpPr>
            <a:grpSpLocks/>
          </p:cNvGrpSpPr>
          <p:nvPr/>
        </p:nvGrpSpPr>
        <p:grpSpPr bwMode="auto">
          <a:xfrm>
            <a:off x="571500" y="1214438"/>
            <a:ext cx="3786188" cy="5424487"/>
            <a:chOff x="571472" y="1214422"/>
            <a:chExt cx="3786214" cy="5423924"/>
          </a:xfrm>
        </p:grpSpPr>
        <p:sp>
          <p:nvSpPr>
            <p:cNvPr id="19463" name="Tekstvak 14"/>
            <p:cNvSpPr txBox="1">
              <a:spLocks noChangeArrowheads="1"/>
            </p:cNvSpPr>
            <p:nvPr/>
          </p:nvSpPr>
          <p:spPr bwMode="auto">
            <a:xfrm>
              <a:off x="1214414" y="1214422"/>
              <a:ext cx="857256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North: 11.2‰</a:t>
              </a:r>
            </a:p>
            <a:p>
              <a:endParaRPr lang="en-US">
                <a:latin typeface="Corbel" pitchFamily="34" charset="0"/>
              </a:endParaRPr>
            </a:p>
          </p:txBody>
        </p:sp>
        <p:sp>
          <p:nvSpPr>
            <p:cNvPr id="19464" name="Tekstvak 15"/>
            <p:cNvSpPr txBox="1">
              <a:spLocks noChangeArrowheads="1"/>
            </p:cNvSpPr>
            <p:nvPr/>
          </p:nvSpPr>
          <p:spPr bwMode="auto">
            <a:xfrm>
              <a:off x="571472" y="2285992"/>
              <a:ext cx="857256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West: 10.1‰</a:t>
              </a:r>
            </a:p>
            <a:p>
              <a:endParaRPr lang="en-US">
                <a:latin typeface="Corbel" pitchFamily="34" charset="0"/>
              </a:endParaRPr>
            </a:p>
          </p:txBody>
        </p:sp>
        <p:sp>
          <p:nvSpPr>
            <p:cNvPr id="19465" name="Tekstvak 16"/>
            <p:cNvSpPr txBox="1">
              <a:spLocks noChangeArrowheads="1"/>
            </p:cNvSpPr>
            <p:nvPr/>
          </p:nvSpPr>
          <p:spPr bwMode="auto">
            <a:xfrm>
              <a:off x="3500430" y="4572008"/>
              <a:ext cx="857256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East: 10.2‰</a:t>
              </a:r>
            </a:p>
            <a:p>
              <a:endParaRPr lang="en-US">
                <a:latin typeface="Corbel" pitchFamily="34" charset="0"/>
              </a:endParaRPr>
            </a:p>
          </p:txBody>
        </p:sp>
        <p:sp>
          <p:nvSpPr>
            <p:cNvPr id="19466" name="Tekstvak 17"/>
            <p:cNvSpPr txBox="1">
              <a:spLocks noChangeArrowheads="1"/>
            </p:cNvSpPr>
            <p:nvPr/>
          </p:nvSpPr>
          <p:spPr bwMode="auto">
            <a:xfrm>
              <a:off x="1142976" y="5715016"/>
              <a:ext cx="857256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latin typeface="Calibri" pitchFamily="34" charset="0"/>
                </a:rPr>
                <a:t>South: 9.6‰</a:t>
              </a:r>
            </a:p>
            <a:p>
              <a:endParaRPr lang="en-US">
                <a:latin typeface="Corbel" pitchFamily="34" charset="0"/>
              </a:endParaRPr>
            </a:p>
          </p:txBody>
        </p:sp>
      </p:grpSp>
      <p:sp>
        <p:nvSpPr>
          <p:cNvPr id="20" name="Tekstvak 19"/>
          <p:cNvSpPr txBox="1">
            <a:spLocks noChangeArrowheads="1"/>
          </p:cNvSpPr>
          <p:nvPr/>
        </p:nvSpPr>
        <p:spPr bwMode="auto">
          <a:xfrm>
            <a:off x="0" y="6550025"/>
            <a:ext cx="1906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latin typeface="Calibri" pitchFamily="34" charset="0"/>
              </a:rPr>
              <a:t>Source: Tromp M, 2009</a:t>
            </a:r>
          </a:p>
        </p:txBody>
      </p:sp>
      <p:graphicFrame>
        <p:nvGraphicFramePr>
          <p:cNvPr id="22" name="Grafiek 21"/>
          <p:cNvGraphicFramePr/>
          <p:nvPr/>
        </p:nvGraphicFramePr>
        <p:xfrm>
          <a:off x="4429124" y="3571876"/>
          <a:ext cx="4714876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Background &amp; Motivation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May be because of longer travel time the risk of perinatal mortality increases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/>
          <a:srcRect l="11980" t="26666" r="35417" b="11665"/>
          <a:stretch>
            <a:fillRect/>
          </a:stretch>
        </p:blipFill>
        <p:spPr bwMode="auto">
          <a:xfrm>
            <a:off x="500063" y="1571625"/>
            <a:ext cx="8001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572000" y="4857750"/>
            <a:ext cx="3714750" cy="919163"/>
          </a:xfrm>
          <a:prstGeom prst="rect">
            <a:avLst/>
          </a:prstGeom>
          <a:solidFill>
            <a:srgbClr val="FF0000">
              <a:alpha val="29000"/>
            </a:srgbClr>
          </a:solidFill>
          <a:ln w="50800" cmpd="sng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>
                <a:solidFill>
                  <a:schemeClr val="accent1">
                    <a:satMod val="150000"/>
                  </a:schemeClr>
                </a:solidFill>
              </a:rPr>
              <a:t>Research Questions</a:t>
            </a:r>
            <a:endParaRPr lang="en-GB" dirty="0">
              <a:solidFill>
                <a:srgbClr val="497CBF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633222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dirty="0" smtClean="0"/>
              <a:t>Is there a relationship between travel time to the healthcare centre and restricted perinatal mortality (intrapartum death and early neonatal mortality) in term pregnancies?</a:t>
            </a:r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GB" dirty="0" smtClean="0"/>
          </a:p>
          <a:p>
            <a:pPr marL="633222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GB" dirty="0" smtClean="0"/>
              <a:t>Does this relationship vary for the different levels of care provision?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Methodology – Outcome Measure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graphicFrame>
        <p:nvGraphicFramePr>
          <p:cNvPr id="21" name="Grafiek 20"/>
          <p:cNvGraphicFramePr/>
          <p:nvPr/>
        </p:nvGraphicFramePr>
        <p:xfrm>
          <a:off x="142844" y="1500174"/>
          <a:ext cx="4714876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Grafiek 21"/>
          <p:cNvGraphicFramePr/>
          <p:nvPr/>
        </p:nvGraphicFramePr>
        <p:xfrm>
          <a:off x="2214546" y="4114800"/>
          <a:ext cx="692945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</a:rPr>
              <a:t>Methodology – Database</a:t>
            </a:r>
            <a:endParaRPr lang="en-US" dirty="0">
              <a:solidFill>
                <a:schemeClr val="accent1">
                  <a:satMod val="150000"/>
                </a:schemeClr>
              </a:solidFill>
            </a:endParaRPr>
          </a:p>
        </p:txBody>
      </p:sp>
      <p:grpSp>
        <p:nvGrpSpPr>
          <p:cNvPr id="22" name="Groep 21"/>
          <p:cNvGrpSpPr>
            <a:grpSpLocks/>
          </p:cNvGrpSpPr>
          <p:nvPr/>
        </p:nvGrpSpPr>
        <p:grpSpPr bwMode="auto">
          <a:xfrm>
            <a:off x="3643313" y="1524000"/>
            <a:ext cx="1428750" cy="1428750"/>
            <a:chOff x="3143240" y="4143380"/>
            <a:chExt cx="1428760" cy="1428750"/>
          </a:xfrm>
        </p:grpSpPr>
        <p:pic>
          <p:nvPicPr>
            <p:cNvPr id="24622" name="Afbeelding 22" descr="Database Icon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43240" y="4143380"/>
              <a:ext cx="14287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623" name="Tekstvak 23"/>
            <p:cNvSpPr txBox="1">
              <a:spLocks noChangeArrowheads="1"/>
            </p:cNvSpPr>
            <p:nvPr/>
          </p:nvSpPr>
          <p:spPr bwMode="auto">
            <a:xfrm>
              <a:off x="3143240" y="4714884"/>
              <a:ext cx="14287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Calibri" pitchFamily="34" charset="0"/>
                </a:rPr>
                <a:t>PRN</a:t>
              </a:r>
            </a:p>
          </p:txBody>
        </p:sp>
      </p:grpSp>
      <p:sp>
        <p:nvSpPr>
          <p:cNvPr id="24579" name="Tekstvak 34"/>
          <p:cNvSpPr txBox="1">
            <a:spLocks noChangeArrowheads="1"/>
          </p:cNvSpPr>
          <p:nvPr/>
        </p:nvSpPr>
        <p:spPr bwMode="auto">
          <a:xfrm>
            <a:off x="714375" y="5143500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nl-NL">
              <a:latin typeface="Corbel" pitchFamily="34" charset="0"/>
            </a:endParaRPr>
          </a:p>
        </p:txBody>
      </p:sp>
      <p:grpSp>
        <p:nvGrpSpPr>
          <p:cNvPr id="77" name="Groep 76"/>
          <p:cNvGrpSpPr>
            <a:grpSpLocks/>
          </p:cNvGrpSpPr>
          <p:nvPr/>
        </p:nvGrpSpPr>
        <p:grpSpPr bwMode="auto">
          <a:xfrm>
            <a:off x="571500" y="3286125"/>
            <a:ext cx="1571625" cy="1928813"/>
            <a:chOff x="571472" y="3286124"/>
            <a:chExt cx="1571636" cy="1928826"/>
          </a:xfrm>
        </p:grpSpPr>
        <p:grpSp>
          <p:nvGrpSpPr>
            <p:cNvPr id="24616" name="Groep 19"/>
            <p:cNvGrpSpPr>
              <a:grpSpLocks/>
            </p:cNvGrpSpPr>
            <p:nvPr/>
          </p:nvGrpSpPr>
          <p:grpSpPr bwMode="auto">
            <a:xfrm>
              <a:off x="714348" y="3286124"/>
              <a:ext cx="1428760" cy="1428750"/>
              <a:chOff x="285720" y="4143380"/>
              <a:chExt cx="1428760" cy="1428750"/>
            </a:xfrm>
          </p:grpSpPr>
          <p:pic>
            <p:nvPicPr>
              <p:cNvPr id="24620" name="Afbeelding 10" descr="Database Icon.jp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85720" y="4143380"/>
                <a:ext cx="1428750" cy="1428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621" name="Tekstvak 14"/>
              <p:cNvSpPr txBox="1">
                <a:spLocks noChangeArrowheads="1"/>
              </p:cNvSpPr>
              <p:nvPr/>
            </p:nvSpPr>
            <p:spPr bwMode="auto">
              <a:xfrm>
                <a:off x="285720" y="4702742"/>
                <a:ext cx="142876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latin typeface="Calibri" pitchFamily="34" charset="0"/>
                  </a:rPr>
                  <a:t>LVR 1</a:t>
                </a:r>
              </a:p>
            </p:txBody>
          </p:sp>
        </p:grpSp>
        <p:grpSp>
          <p:nvGrpSpPr>
            <p:cNvPr id="24617" name="Groep 68"/>
            <p:cNvGrpSpPr>
              <a:grpSpLocks/>
            </p:cNvGrpSpPr>
            <p:nvPr/>
          </p:nvGrpSpPr>
          <p:grpSpPr bwMode="auto">
            <a:xfrm>
              <a:off x="571472" y="4714884"/>
              <a:ext cx="1214446" cy="500066"/>
              <a:chOff x="571472" y="4714884"/>
              <a:chExt cx="1214446" cy="500066"/>
            </a:xfrm>
          </p:grpSpPr>
          <p:cxnSp>
            <p:nvCxnSpPr>
              <p:cNvPr id="46" name="Rechte verbindingslijn met pijl 45"/>
              <p:cNvCxnSpPr/>
              <p:nvPr/>
            </p:nvCxnSpPr>
            <p:spPr>
              <a:xfrm flipV="1">
                <a:off x="571472" y="4714884"/>
                <a:ext cx="571504" cy="500066"/>
              </a:xfrm>
              <a:prstGeom prst="straightConnector1">
                <a:avLst/>
              </a:prstGeom>
              <a:ln w="50800">
                <a:solidFill>
                  <a:schemeClr val="bg1">
                    <a:lumMod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Rechte verbindingslijn met pijl 48"/>
              <p:cNvCxnSpPr/>
              <p:nvPr/>
            </p:nvCxnSpPr>
            <p:spPr>
              <a:xfrm flipH="1" flipV="1">
                <a:off x="1214414" y="4714884"/>
                <a:ext cx="571504" cy="500066"/>
              </a:xfrm>
              <a:prstGeom prst="straightConnector1">
                <a:avLst/>
              </a:prstGeom>
              <a:ln w="50800">
                <a:solidFill>
                  <a:schemeClr val="bg1">
                    <a:lumMod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6" name="Groep 75"/>
          <p:cNvGrpSpPr>
            <a:grpSpLocks/>
          </p:cNvGrpSpPr>
          <p:nvPr/>
        </p:nvGrpSpPr>
        <p:grpSpPr bwMode="auto">
          <a:xfrm>
            <a:off x="3429000" y="3286125"/>
            <a:ext cx="1643063" cy="1928813"/>
            <a:chOff x="3428992" y="3286124"/>
            <a:chExt cx="1643074" cy="1928826"/>
          </a:xfrm>
        </p:grpSpPr>
        <p:grpSp>
          <p:nvGrpSpPr>
            <p:cNvPr id="24610" name="Groep 18"/>
            <p:cNvGrpSpPr>
              <a:grpSpLocks/>
            </p:cNvGrpSpPr>
            <p:nvPr/>
          </p:nvGrpSpPr>
          <p:grpSpPr bwMode="auto">
            <a:xfrm>
              <a:off x="3643306" y="3286124"/>
              <a:ext cx="1428760" cy="1428750"/>
              <a:chOff x="3143240" y="4143380"/>
              <a:chExt cx="1428760" cy="1428750"/>
            </a:xfrm>
          </p:grpSpPr>
          <p:pic>
            <p:nvPicPr>
              <p:cNvPr id="24614" name="Afbeelding 11" descr="Database Icon.jp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143240" y="4143380"/>
                <a:ext cx="1428750" cy="1428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615" name="Tekstvak 15"/>
              <p:cNvSpPr txBox="1">
                <a:spLocks noChangeArrowheads="1"/>
              </p:cNvSpPr>
              <p:nvPr/>
            </p:nvSpPr>
            <p:spPr bwMode="auto">
              <a:xfrm>
                <a:off x="3143240" y="4714884"/>
                <a:ext cx="142876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latin typeface="Calibri" pitchFamily="34" charset="0"/>
                  </a:rPr>
                  <a:t>LVR 2</a:t>
                </a:r>
              </a:p>
            </p:txBody>
          </p:sp>
        </p:grpSp>
        <p:grpSp>
          <p:nvGrpSpPr>
            <p:cNvPr id="24611" name="Groep 69"/>
            <p:cNvGrpSpPr>
              <a:grpSpLocks/>
            </p:cNvGrpSpPr>
            <p:nvPr/>
          </p:nvGrpSpPr>
          <p:grpSpPr bwMode="auto">
            <a:xfrm>
              <a:off x="3428992" y="4714884"/>
              <a:ext cx="1643074" cy="500066"/>
              <a:chOff x="3428992" y="4714884"/>
              <a:chExt cx="1643074" cy="500066"/>
            </a:xfrm>
          </p:grpSpPr>
          <p:cxnSp>
            <p:nvCxnSpPr>
              <p:cNvPr id="47" name="Rechte verbindingslijn met pijl 46"/>
              <p:cNvCxnSpPr/>
              <p:nvPr/>
            </p:nvCxnSpPr>
            <p:spPr>
              <a:xfrm flipV="1">
                <a:off x="3428992" y="4714884"/>
                <a:ext cx="571504" cy="500066"/>
              </a:xfrm>
              <a:prstGeom prst="straightConnector1">
                <a:avLst/>
              </a:prstGeom>
              <a:ln w="50800">
                <a:solidFill>
                  <a:schemeClr val="bg1">
                    <a:lumMod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Rechte verbindingslijn met pijl 50"/>
              <p:cNvCxnSpPr/>
              <p:nvPr/>
            </p:nvCxnSpPr>
            <p:spPr>
              <a:xfrm flipH="1" flipV="1">
                <a:off x="4500562" y="4714884"/>
                <a:ext cx="571504" cy="500066"/>
              </a:xfrm>
              <a:prstGeom prst="straightConnector1">
                <a:avLst/>
              </a:prstGeom>
              <a:ln w="50800">
                <a:solidFill>
                  <a:schemeClr val="bg1">
                    <a:lumMod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5" name="Groep 74"/>
          <p:cNvGrpSpPr>
            <a:grpSpLocks/>
          </p:cNvGrpSpPr>
          <p:nvPr/>
        </p:nvGrpSpPr>
        <p:grpSpPr bwMode="auto">
          <a:xfrm>
            <a:off x="6643688" y="3286125"/>
            <a:ext cx="1571625" cy="1928813"/>
            <a:chOff x="6643702" y="3286124"/>
            <a:chExt cx="1571636" cy="1928826"/>
          </a:xfrm>
        </p:grpSpPr>
        <p:grpSp>
          <p:nvGrpSpPr>
            <p:cNvPr id="24604" name="Groep 17"/>
            <p:cNvGrpSpPr>
              <a:grpSpLocks/>
            </p:cNvGrpSpPr>
            <p:nvPr/>
          </p:nvGrpSpPr>
          <p:grpSpPr bwMode="auto">
            <a:xfrm>
              <a:off x="6786578" y="3286124"/>
              <a:ext cx="1428760" cy="1428750"/>
              <a:chOff x="6072198" y="4143380"/>
              <a:chExt cx="1428760" cy="1428750"/>
            </a:xfrm>
          </p:grpSpPr>
          <p:pic>
            <p:nvPicPr>
              <p:cNvPr id="24608" name="Afbeelding 13" descr="Database Icon.jpg"/>
              <p:cNvPicPr>
                <a:picLocks noChangeAspect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072198" y="4143380"/>
                <a:ext cx="1428750" cy="1428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609" name="Tekstvak 16"/>
              <p:cNvSpPr txBox="1">
                <a:spLocks noChangeArrowheads="1"/>
              </p:cNvSpPr>
              <p:nvPr/>
            </p:nvSpPr>
            <p:spPr bwMode="auto">
              <a:xfrm>
                <a:off x="6072198" y="4714884"/>
                <a:ext cx="142876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b="1">
                    <a:latin typeface="Calibri" pitchFamily="34" charset="0"/>
                  </a:rPr>
                  <a:t>LNR</a:t>
                </a:r>
              </a:p>
            </p:txBody>
          </p:sp>
        </p:grpSp>
        <p:grpSp>
          <p:nvGrpSpPr>
            <p:cNvPr id="24605" name="Groep 70"/>
            <p:cNvGrpSpPr>
              <a:grpSpLocks/>
            </p:cNvGrpSpPr>
            <p:nvPr/>
          </p:nvGrpSpPr>
          <p:grpSpPr bwMode="auto">
            <a:xfrm>
              <a:off x="6643702" y="4714884"/>
              <a:ext cx="1500198" cy="500066"/>
              <a:chOff x="6643702" y="4714884"/>
              <a:chExt cx="1500198" cy="500066"/>
            </a:xfrm>
          </p:grpSpPr>
          <p:cxnSp>
            <p:nvCxnSpPr>
              <p:cNvPr id="48" name="Rechte verbindingslijn met pijl 47"/>
              <p:cNvCxnSpPr/>
              <p:nvPr/>
            </p:nvCxnSpPr>
            <p:spPr>
              <a:xfrm flipV="1">
                <a:off x="6643702" y="4714884"/>
                <a:ext cx="571504" cy="500066"/>
              </a:xfrm>
              <a:prstGeom prst="straightConnector1">
                <a:avLst/>
              </a:prstGeom>
              <a:ln w="50800">
                <a:solidFill>
                  <a:schemeClr val="bg1">
                    <a:lumMod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Rechte verbindingslijn met pijl 51"/>
              <p:cNvCxnSpPr/>
              <p:nvPr/>
            </p:nvCxnSpPr>
            <p:spPr>
              <a:xfrm flipH="1" flipV="1">
                <a:off x="7572395" y="4714884"/>
                <a:ext cx="571504" cy="500066"/>
              </a:xfrm>
              <a:prstGeom prst="straightConnector1">
                <a:avLst/>
              </a:prstGeom>
              <a:ln w="50800">
                <a:solidFill>
                  <a:schemeClr val="bg1">
                    <a:lumMod val="2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2" name="Groep 71"/>
          <p:cNvGrpSpPr>
            <a:grpSpLocks/>
          </p:cNvGrpSpPr>
          <p:nvPr/>
        </p:nvGrpSpPr>
        <p:grpSpPr bwMode="auto">
          <a:xfrm>
            <a:off x="285750" y="5286375"/>
            <a:ext cx="2085975" cy="1428750"/>
            <a:chOff x="285720" y="5286388"/>
            <a:chExt cx="2085980" cy="1428760"/>
          </a:xfrm>
        </p:grpSpPr>
        <p:sp>
          <p:nvSpPr>
            <p:cNvPr id="24600" name="Tekstvak 35"/>
            <p:cNvSpPr txBox="1">
              <a:spLocks noChangeArrowheads="1"/>
            </p:cNvSpPr>
            <p:nvPr/>
          </p:nvSpPr>
          <p:spPr bwMode="auto">
            <a:xfrm>
              <a:off x="714348" y="6345816"/>
              <a:ext cx="135732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Calibri" pitchFamily="34" charset="0"/>
                </a:rPr>
                <a:t>Midwives</a:t>
              </a:r>
            </a:p>
          </p:txBody>
        </p:sp>
        <p:pic>
          <p:nvPicPr>
            <p:cNvPr id="24601" name="Picture 17" descr="C:\Users\Yurij Stanngrad\AppData\Local\Microsoft\Windows\Temporary Internet Files\Content.IE5\IO0VZT1E\MCj04413380000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5720" y="5286388"/>
              <a:ext cx="871534" cy="871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602" name="Picture 17" descr="C:\Users\Yurij Stanngrad\AppData\Local\Microsoft\Windows\Temporary Internet Files\Content.IE5\IO0VZT1E\MCj04413380000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00166" y="5286388"/>
              <a:ext cx="871534" cy="871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4" name="Rechte verbindingslijn 53"/>
            <p:cNvCxnSpPr>
              <a:stCxn id="3089" idx="3"/>
              <a:endCxn id="42" idx="1"/>
            </p:cNvCxnSpPr>
            <p:nvPr/>
          </p:nvCxnSpPr>
          <p:spPr>
            <a:xfrm>
              <a:off x="1157260" y="5721366"/>
              <a:ext cx="342901" cy="0"/>
            </a:xfrm>
            <a:prstGeom prst="line">
              <a:avLst/>
            </a:prstGeom>
            <a:ln w="50800" cmpd="sng">
              <a:solidFill>
                <a:schemeClr val="bg1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ep 72"/>
          <p:cNvGrpSpPr>
            <a:grpSpLocks/>
          </p:cNvGrpSpPr>
          <p:nvPr/>
        </p:nvGrpSpPr>
        <p:grpSpPr bwMode="auto">
          <a:xfrm>
            <a:off x="3000375" y="5286375"/>
            <a:ext cx="2514600" cy="1441450"/>
            <a:chOff x="3000364" y="5286388"/>
            <a:chExt cx="2514608" cy="1440902"/>
          </a:xfrm>
        </p:grpSpPr>
        <p:pic>
          <p:nvPicPr>
            <p:cNvPr id="24596" name="Picture 17" descr="C:\Users\Yurij Stanngrad\AppData\Local\Microsoft\Windows\Temporary Internet Files\Content.IE5\IO0VZT1E\MCj04413380000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3438" y="5286388"/>
              <a:ext cx="871534" cy="871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7" name="Tekstvak 39"/>
            <p:cNvSpPr txBox="1">
              <a:spLocks noChangeArrowheads="1"/>
            </p:cNvSpPr>
            <p:nvPr/>
          </p:nvSpPr>
          <p:spPr bwMode="auto">
            <a:xfrm>
              <a:off x="3500430" y="6357958"/>
              <a:ext cx="1500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Calibri" pitchFamily="34" charset="0"/>
                </a:rPr>
                <a:t>Obstetricians</a:t>
              </a:r>
            </a:p>
          </p:txBody>
        </p:sp>
        <p:pic>
          <p:nvPicPr>
            <p:cNvPr id="24598" name="Picture 17" descr="C:\Users\Yurij Stanngrad\AppData\Local\Microsoft\Windows\Temporary Internet Files\Content.IE5\IO0VZT1E\MCj04413380000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00364" y="5286388"/>
              <a:ext cx="871534" cy="871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5" name="Rechte verbindingslijn 54"/>
            <p:cNvCxnSpPr/>
            <p:nvPr/>
          </p:nvCxnSpPr>
          <p:spPr>
            <a:xfrm>
              <a:off x="4000492" y="5714850"/>
              <a:ext cx="571502" cy="0"/>
            </a:xfrm>
            <a:prstGeom prst="line">
              <a:avLst/>
            </a:prstGeom>
            <a:ln w="50800" cmpd="sng">
              <a:solidFill>
                <a:schemeClr val="bg1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ep 73"/>
          <p:cNvGrpSpPr>
            <a:grpSpLocks/>
          </p:cNvGrpSpPr>
          <p:nvPr/>
        </p:nvGrpSpPr>
        <p:grpSpPr bwMode="auto">
          <a:xfrm>
            <a:off x="6429375" y="5286375"/>
            <a:ext cx="2157413" cy="1441450"/>
            <a:chOff x="6429388" y="5286388"/>
            <a:chExt cx="2157418" cy="1440902"/>
          </a:xfrm>
        </p:grpSpPr>
        <p:pic>
          <p:nvPicPr>
            <p:cNvPr id="24592" name="Picture 17" descr="C:\Users\Yurij Stanngrad\AppData\Local\Microsoft\Windows\Temporary Internet Files\Content.IE5\IO0VZT1E\MCj04413380000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29388" y="5286388"/>
              <a:ext cx="871534" cy="871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3" name="Tekstvak 40"/>
            <p:cNvSpPr txBox="1">
              <a:spLocks noChangeArrowheads="1"/>
            </p:cNvSpPr>
            <p:nvPr/>
          </p:nvSpPr>
          <p:spPr bwMode="auto">
            <a:xfrm>
              <a:off x="6572264" y="6357958"/>
              <a:ext cx="171451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b="1">
                  <a:latin typeface="Calibri" pitchFamily="34" charset="0"/>
                </a:rPr>
                <a:t>Paediatricians</a:t>
              </a:r>
            </a:p>
          </p:txBody>
        </p:sp>
        <p:pic>
          <p:nvPicPr>
            <p:cNvPr id="24594" name="Picture 17" descr="C:\Users\Yurij Stanngrad\AppData\Local\Microsoft\Windows\Temporary Internet Files\Content.IE5\IO0VZT1E\MCj04413380000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715272" y="5286388"/>
              <a:ext cx="871534" cy="871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7" name="Rechte verbindingslijn 56"/>
            <p:cNvCxnSpPr/>
            <p:nvPr/>
          </p:nvCxnSpPr>
          <p:spPr>
            <a:xfrm>
              <a:off x="7358078" y="5714850"/>
              <a:ext cx="342901" cy="0"/>
            </a:xfrm>
            <a:prstGeom prst="line">
              <a:avLst/>
            </a:prstGeom>
            <a:ln w="50800" cmpd="sng">
              <a:solidFill>
                <a:schemeClr val="bg1">
                  <a:lumMod val="2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ep 66"/>
          <p:cNvGrpSpPr>
            <a:grpSpLocks/>
          </p:cNvGrpSpPr>
          <p:nvPr/>
        </p:nvGrpSpPr>
        <p:grpSpPr bwMode="auto">
          <a:xfrm>
            <a:off x="1428750" y="2952750"/>
            <a:ext cx="6072188" cy="333375"/>
            <a:chOff x="1428722" y="2952737"/>
            <a:chExt cx="6072237" cy="333388"/>
          </a:xfrm>
        </p:grpSpPr>
        <p:cxnSp>
          <p:nvCxnSpPr>
            <p:cNvPr id="59" name="Rechte verbindingslijn 58"/>
            <p:cNvCxnSpPr>
              <a:stCxn id="11" idx="0"/>
            </p:cNvCxnSpPr>
            <p:nvPr/>
          </p:nvCxnSpPr>
          <p:spPr>
            <a:xfrm rot="5400000" flipH="1" flipV="1">
              <a:off x="1357281" y="3214685"/>
              <a:ext cx="142881" cy="0"/>
            </a:xfrm>
            <a:prstGeom prst="line">
              <a:avLst/>
            </a:prstGeom>
            <a:ln w="50800">
              <a:solidFill>
                <a:schemeClr val="bg1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Rechte verbindingslijn 60"/>
            <p:cNvCxnSpPr>
              <a:stCxn id="12" idx="0"/>
              <a:endCxn id="23" idx="2"/>
            </p:cNvCxnSpPr>
            <p:nvPr/>
          </p:nvCxnSpPr>
          <p:spPr>
            <a:xfrm rot="5400000" flipH="1" flipV="1">
              <a:off x="4190989" y="3119432"/>
              <a:ext cx="333388" cy="0"/>
            </a:xfrm>
            <a:prstGeom prst="line">
              <a:avLst/>
            </a:prstGeom>
            <a:ln w="50800">
              <a:solidFill>
                <a:schemeClr val="bg1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Rechte verbindingslijn 62"/>
            <p:cNvCxnSpPr>
              <a:stCxn id="14" idx="0"/>
            </p:cNvCxnSpPr>
            <p:nvPr/>
          </p:nvCxnSpPr>
          <p:spPr>
            <a:xfrm rot="5400000" flipH="1" flipV="1">
              <a:off x="7429518" y="3214685"/>
              <a:ext cx="142881" cy="0"/>
            </a:xfrm>
            <a:prstGeom prst="line">
              <a:avLst/>
            </a:prstGeom>
            <a:ln w="50800">
              <a:solidFill>
                <a:schemeClr val="bg1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/>
            <p:cNvCxnSpPr/>
            <p:nvPr/>
          </p:nvCxnSpPr>
          <p:spPr>
            <a:xfrm>
              <a:off x="1428722" y="3143244"/>
              <a:ext cx="6072237" cy="0"/>
            </a:xfrm>
            <a:prstGeom prst="line">
              <a:avLst/>
            </a:prstGeom>
            <a:ln w="50800">
              <a:solidFill>
                <a:schemeClr val="bg1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kstvak 77"/>
          <p:cNvSpPr txBox="1">
            <a:spLocks noChangeArrowheads="1"/>
          </p:cNvSpPr>
          <p:nvPr/>
        </p:nvSpPr>
        <p:spPr bwMode="auto">
          <a:xfrm>
            <a:off x="5072063" y="1916113"/>
            <a:ext cx="4071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latin typeface="Calibri" pitchFamily="34" charset="0"/>
              </a:rPr>
              <a:t>The combined database we used in our study</a:t>
            </a:r>
          </a:p>
          <a:p>
            <a:r>
              <a:rPr lang="en-US" sz="1600" b="1">
                <a:latin typeface="Calibri" pitchFamily="34" charset="0"/>
              </a:rPr>
              <a:t>Linkage performed in the AMC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PRN database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Singleton births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Term pregnancies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endParaRPr lang="en-GB" dirty="0" smtClean="0"/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GB" dirty="0" smtClean="0"/>
              <a:t>Period 2000 - 2006</a:t>
            </a:r>
          </a:p>
        </p:txBody>
      </p:sp>
      <p:pic>
        <p:nvPicPr>
          <p:cNvPr id="2" name="Titel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913" y="152400"/>
            <a:ext cx="8504237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Aangepast 1">
      <a:dk1>
        <a:sysClr val="windowText" lastClr="000000"/>
      </a:dk1>
      <a:lt1>
        <a:srgbClr val="D7E2F1"/>
      </a:lt1>
      <a:dk2>
        <a:srgbClr val="1F497D"/>
      </a:dk2>
      <a:lt2>
        <a:srgbClr val="EEECE1"/>
      </a:lt2>
      <a:accent1>
        <a:srgbClr val="95B3D7"/>
      </a:accent1>
      <a:accent2>
        <a:srgbClr val="953734"/>
      </a:accent2>
      <a:accent3>
        <a:srgbClr val="76923C"/>
      </a:accent3>
      <a:accent4>
        <a:srgbClr val="5F0060"/>
      </a:accent4>
      <a:accent5>
        <a:srgbClr val="548DD4"/>
      </a:accent5>
      <a:accent6>
        <a:srgbClr val="FFC000"/>
      </a:accent6>
      <a:hlink>
        <a:srgbClr val="A5A5A5"/>
      </a:hlink>
      <a:folHlink>
        <a:srgbClr val="F2F2F2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angepast 1">
    <a:dk1>
      <a:sysClr val="windowText" lastClr="000000"/>
    </a:dk1>
    <a:lt1>
      <a:srgbClr val="D7E2F1"/>
    </a:lt1>
    <a:dk2>
      <a:srgbClr val="1F497D"/>
    </a:dk2>
    <a:lt2>
      <a:srgbClr val="EEECE1"/>
    </a:lt2>
    <a:accent1>
      <a:srgbClr val="95B3D7"/>
    </a:accent1>
    <a:accent2>
      <a:srgbClr val="953734"/>
    </a:accent2>
    <a:accent3>
      <a:srgbClr val="76923C"/>
    </a:accent3>
    <a:accent4>
      <a:srgbClr val="5F0060"/>
    </a:accent4>
    <a:accent5>
      <a:srgbClr val="548DD4"/>
    </a:accent5>
    <a:accent6>
      <a:srgbClr val="FFC000"/>
    </a:accent6>
    <a:hlink>
      <a:srgbClr val="A5A5A5"/>
    </a:hlink>
    <a:folHlink>
      <a:srgbClr val="F2F2F2"/>
    </a:folHlink>
  </a:clrScheme>
</a:themeOverride>
</file>

<file path=ppt/theme/themeOverride2.xml><?xml version="1.0" encoding="utf-8"?>
<a:themeOverride xmlns:a="http://schemas.openxmlformats.org/drawingml/2006/main">
  <a:clrScheme name="Aangepast 1">
    <a:dk1>
      <a:sysClr val="windowText" lastClr="000000"/>
    </a:dk1>
    <a:lt1>
      <a:srgbClr val="D7E2F1"/>
    </a:lt1>
    <a:dk2>
      <a:srgbClr val="1F497D"/>
    </a:dk2>
    <a:lt2>
      <a:srgbClr val="EEECE1"/>
    </a:lt2>
    <a:accent1>
      <a:srgbClr val="95B3D7"/>
    </a:accent1>
    <a:accent2>
      <a:srgbClr val="953734"/>
    </a:accent2>
    <a:accent3>
      <a:srgbClr val="76923C"/>
    </a:accent3>
    <a:accent4>
      <a:srgbClr val="5F0060"/>
    </a:accent4>
    <a:accent5>
      <a:srgbClr val="548DD4"/>
    </a:accent5>
    <a:accent6>
      <a:srgbClr val="FFC000"/>
    </a:accent6>
    <a:hlink>
      <a:srgbClr val="A5A5A5"/>
    </a:hlink>
    <a:folHlink>
      <a:srgbClr val="F2F2F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2770</TotalTime>
  <Words>1073</Words>
  <Application>Microsoft Office PowerPoint</Application>
  <PresentationFormat>On-screen Show (4:3)</PresentationFormat>
  <Paragraphs>318</Paragraphs>
  <Slides>25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Ontwerpsjabloon</vt:lpstr>
      </vt:variant>
      <vt:variant>
        <vt:i4>8</vt:i4>
      </vt:variant>
      <vt:variant>
        <vt:lpstr>Diatitels</vt:lpstr>
      </vt:variant>
      <vt:variant>
        <vt:i4>25</vt:i4>
      </vt:variant>
    </vt:vector>
  </HeadingPairs>
  <TitlesOfParts>
    <vt:vector size="40" baseType="lpstr">
      <vt:lpstr>Corbel</vt:lpstr>
      <vt:lpstr>Arial</vt:lpstr>
      <vt:lpstr>Wingdings 2</vt:lpstr>
      <vt:lpstr>Wingdings</vt:lpstr>
      <vt:lpstr>Wingdings 3</vt:lpstr>
      <vt:lpstr>Calibri</vt:lpstr>
      <vt:lpstr>Times New Roman</vt:lpstr>
      <vt:lpstr>Module</vt:lpstr>
      <vt:lpstr>Module</vt:lpstr>
      <vt:lpstr>Module</vt:lpstr>
      <vt:lpstr>Module</vt:lpstr>
      <vt:lpstr>Module</vt:lpstr>
      <vt:lpstr>Module</vt:lpstr>
      <vt:lpstr>Module</vt:lpstr>
      <vt:lpstr>Module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  <vt:lpstr>Dia 18</vt:lpstr>
      <vt:lpstr>Dia 19</vt:lpstr>
      <vt:lpstr>Dia 20</vt:lpstr>
      <vt:lpstr>Dia 21</vt:lpstr>
      <vt:lpstr>Dia 22</vt:lpstr>
      <vt:lpstr>Dia 23</vt:lpstr>
      <vt:lpstr>Dia 24</vt:lpstr>
      <vt:lpstr>Dia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de Groot</dc:creator>
  <cp:lastModifiedBy>ADB</cp:lastModifiedBy>
  <cp:revision>550</cp:revision>
  <dcterms:created xsi:type="dcterms:W3CDTF">2009-09-08T10:23:10Z</dcterms:created>
  <dcterms:modified xsi:type="dcterms:W3CDTF">2009-09-22T07:47:48Z</dcterms:modified>
</cp:coreProperties>
</file>